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64" r:id="rId4"/>
  </p:sldMasterIdLst>
  <p:notesMasterIdLst>
    <p:notesMasterId r:id="rId16"/>
  </p:notesMasterIdLst>
  <p:handoutMasterIdLst>
    <p:handoutMasterId r:id="rId17"/>
  </p:handoutMasterIdLst>
  <p:sldIdLst>
    <p:sldId id="256" r:id="rId5"/>
    <p:sldId id="262" r:id="rId6"/>
    <p:sldId id="263" r:id="rId7"/>
    <p:sldId id="260" r:id="rId8"/>
    <p:sldId id="264" r:id="rId9"/>
    <p:sldId id="265" r:id="rId10"/>
    <p:sldId id="266" r:id="rId11"/>
    <p:sldId id="267" r:id="rId12"/>
    <p:sldId id="268" r:id="rId13"/>
    <p:sldId id="269" r:id="rId14"/>
    <p:sldId id="270" r:id="rId15"/>
  </p:sldIdLst>
  <p:sldSz cx="12192000" cy="68580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63B37"/>
    <a:srgbClr val="FDFDFD"/>
    <a:srgbClr val="F9FBFC"/>
    <a:srgbClr val="A5CF9E"/>
    <a:srgbClr val="9A7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22" autoAdjust="0"/>
  </p:normalViewPr>
  <p:slideViewPr>
    <p:cSldViewPr snapToGrid="0">
      <p:cViewPr varScale="1">
        <p:scale>
          <a:sx n="92" d="100"/>
          <a:sy n="92" d="100"/>
        </p:scale>
        <p:origin x="23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8313CE1-8C8F-458E-8197-D079736DD8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24655F2-111A-406B-A108-5030B7F556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FF6716-91C8-43B5-8A44-D65BE93BEAF4}" type="datetimeFigureOut">
              <a:rPr lang="de-DE" smtClean="0"/>
              <a:t>14.07.23</a:t>
            </a:fld>
            <a:endParaRPr lang="de-DE"/>
          </a:p>
        </p:txBody>
      </p:sp>
      <p:sp>
        <p:nvSpPr>
          <p:cNvPr id="4" name="Fußzeilenplatzhalter 3">
            <a:extLst>
              <a:ext uri="{FF2B5EF4-FFF2-40B4-BE49-F238E27FC236}">
                <a16:creationId xmlns:a16="http://schemas.microsoft.com/office/drawing/2014/main" id="{AE65DAAE-84E3-463F-885C-81BFD1BBA2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2082727-C8E9-4453-8315-2D075B46D4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285DE5-24CB-40FB-BB3B-F5E35AE54018}" type="slidenum">
              <a:rPr lang="de-DE" smtClean="0"/>
              <a:t>‹Nr.›</a:t>
            </a:fld>
            <a:endParaRPr lang="de-DE"/>
          </a:p>
        </p:txBody>
      </p:sp>
    </p:spTree>
    <p:extLst>
      <p:ext uri="{BB962C8B-B14F-4D97-AF65-F5344CB8AC3E}">
        <p14:creationId xmlns:p14="http://schemas.microsoft.com/office/powerpoint/2010/main" val="5772524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9EC6D-9C59-4223-964A-334E089F8126}" type="datetimeFigureOut">
              <a:rPr lang="de-DE" noProof="0" smtClean="0"/>
              <a:t>14.07.23</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Textmasterformate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B2DAB-85D8-4EA8-8EA4-376013B7B13D}" type="slidenum">
              <a:rPr lang="de-DE" noProof="0" smtClean="0"/>
              <a:t>‹Nr.›</a:t>
            </a:fld>
            <a:endParaRPr lang="de-DE" noProof="0"/>
          </a:p>
        </p:txBody>
      </p:sp>
    </p:spTree>
    <p:extLst>
      <p:ext uri="{BB962C8B-B14F-4D97-AF65-F5344CB8AC3E}">
        <p14:creationId xmlns:p14="http://schemas.microsoft.com/office/powerpoint/2010/main" val="15837778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6EB2DAB-85D8-4EA8-8EA4-376013B7B13D}" type="slidenum">
              <a:rPr lang="de-DE" smtClean="0"/>
              <a:t>1</a:t>
            </a:fld>
            <a:endParaRPr lang="de-DE"/>
          </a:p>
        </p:txBody>
      </p:sp>
    </p:spTree>
    <p:extLst>
      <p:ext uri="{BB962C8B-B14F-4D97-AF65-F5344CB8AC3E}">
        <p14:creationId xmlns:p14="http://schemas.microsoft.com/office/powerpoint/2010/main" val="131706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6EB2DAB-85D8-4EA8-8EA4-376013B7B13D}" type="slidenum">
              <a:rPr lang="de-DE" noProof="0" smtClean="0"/>
              <a:t>2</a:t>
            </a:fld>
            <a:endParaRPr lang="de-DE" noProof="0"/>
          </a:p>
        </p:txBody>
      </p:sp>
    </p:spTree>
    <p:extLst>
      <p:ext uri="{BB962C8B-B14F-4D97-AF65-F5344CB8AC3E}">
        <p14:creationId xmlns:p14="http://schemas.microsoft.com/office/powerpoint/2010/main" val="191210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76EB2DAB-85D8-4EA8-8EA4-376013B7B13D}" type="slidenum">
              <a:rPr lang="de-DE" noProof="0" smtClean="0"/>
              <a:t>3</a:t>
            </a:fld>
            <a:endParaRPr lang="de-DE" noProof="0"/>
          </a:p>
        </p:txBody>
      </p:sp>
    </p:spTree>
    <p:extLst>
      <p:ext uri="{BB962C8B-B14F-4D97-AF65-F5344CB8AC3E}">
        <p14:creationId xmlns:p14="http://schemas.microsoft.com/office/powerpoint/2010/main" val="250021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6EB2DAB-85D8-4EA8-8EA4-376013B7B13D}" type="slidenum">
              <a:rPr lang="de-DE" noProof="0" smtClean="0"/>
              <a:t>4</a:t>
            </a:fld>
            <a:endParaRPr lang="de-DE" noProof="0"/>
          </a:p>
        </p:txBody>
      </p:sp>
    </p:spTree>
    <p:extLst>
      <p:ext uri="{BB962C8B-B14F-4D97-AF65-F5344CB8AC3E}">
        <p14:creationId xmlns:p14="http://schemas.microsoft.com/office/powerpoint/2010/main" val="114090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6EB2DAB-85D8-4EA8-8EA4-376013B7B13D}" type="slidenum">
              <a:rPr lang="de-DE" noProof="0" smtClean="0"/>
              <a:t>5</a:t>
            </a:fld>
            <a:endParaRPr lang="de-DE" noProof="0"/>
          </a:p>
        </p:txBody>
      </p:sp>
    </p:spTree>
    <p:extLst>
      <p:ext uri="{BB962C8B-B14F-4D97-AF65-F5344CB8AC3E}">
        <p14:creationId xmlns:p14="http://schemas.microsoft.com/office/powerpoint/2010/main" val="1074790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6EB2DAB-85D8-4EA8-8EA4-376013B7B13D}" type="slidenum">
              <a:rPr lang="de-DE" noProof="0" smtClean="0"/>
              <a:t>6</a:t>
            </a:fld>
            <a:endParaRPr lang="de-DE" noProof="0"/>
          </a:p>
        </p:txBody>
      </p:sp>
    </p:spTree>
    <p:extLst>
      <p:ext uri="{BB962C8B-B14F-4D97-AF65-F5344CB8AC3E}">
        <p14:creationId xmlns:p14="http://schemas.microsoft.com/office/powerpoint/2010/main" val="172972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6EB2DAB-85D8-4EA8-8EA4-376013B7B13D}" type="slidenum">
              <a:rPr lang="de-DE" noProof="0" smtClean="0"/>
              <a:t>8</a:t>
            </a:fld>
            <a:endParaRPr lang="de-DE" noProof="0"/>
          </a:p>
        </p:txBody>
      </p:sp>
    </p:spTree>
    <p:extLst>
      <p:ext uri="{BB962C8B-B14F-4D97-AF65-F5344CB8AC3E}">
        <p14:creationId xmlns:p14="http://schemas.microsoft.com/office/powerpoint/2010/main" val="266803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6EB2DAB-85D8-4EA8-8EA4-376013B7B13D}" type="slidenum">
              <a:rPr lang="de-DE" noProof="0" smtClean="0"/>
              <a:t>11</a:t>
            </a:fld>
            <a:endParaRPr lang="de-DE" noProof="0"/>
          </a:p>
        </p:txBody>
      </p:sp>
    </p:spTree>
    <p:extLst>
      <p:ext uri="{BB962C8B-B14F-4D97-AF65-F5344CB8AC3E}">
        <p14:creationId xmlns:p14="http://schemas.microsoft.com/office/powerpoint/2010/main" val="307024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hteck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1069848" y="1298448"/>
            <a:ext cx="7315200" cy="3255264"/>
          </a:xfrm>
        </p:spPr>
        <p:txBody>
          <a:bodyPr rtlCol="0" anchor="b">
            <a:normAutofit/>
          </a:bodyPr>
          <a:lstStyle>
            <a:lvl1pPr algn="l">
              <a:defRPr sz="5900" spc="-100" baseline="0">
                <a:solidFill>
                  <a:srgbClr val="FFFFFF"/>
                </a:solidFill>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1100015" y="4670246"/>
            <a:ext cx="7315200" cy="914400"/>
          </a:xfrm>
        </p:spPr>
        <p:txBody>
          <a:bodyPr rtlCol="0"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de-DE" noProof="0"/>
              <a:t>Formatvorlage des Untertitelmasters durch Klicken bearbeiten</a:t>
            </a:r>
          </a:p>
        </p:txBody>
      </p:sp>
      <p:sp>
        <p:nvSpPr>
          <p:cNvPr id="4" name="Datumsplatzhalter 3"/>
          <p:cNvSpPr>
            <a:spLocks noGrp="1"/>
          </p:cNvSpPr>
          <p:nvPr>
            <p:ph type="dt" sz="half" idx="10"/>
          </p:nvPr>
        </p:nvSpPr>
        <p:spPr/>
        <p:txBody>
          <a:bodyPr rtlCol="0"/>
          <a:lstStyle/>
          <a:p>
            <a:pPr rtl="0"/>
            <a:fld id="{66FE190D-EB22-47FF-B75D-66C9D8EBF8DF}" type="datetime1">
              <a:rPr lang="de-DE" noProof="0" smtClean="0"/>
              <a:t>14.07.23</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Vertikaler Textplatzhalter 2"/>
          <p:cNvSpPr>
            <a:spLocks noGrp="1"/>
          </p:cNvSpPr>
          <p:nvPr>
            <p:ph type="body" orient="vert" idx="1" hasCustomPrompt="1"/>
          </p:nvPr>
        </p:nvSpPr>
        <p:spPr/>
        <p:txBody>
          <a:bodyPr vert="eaVert" rtlCol="0" anchor="t"/>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p:cNvSpPr>
            <a:spLocks noGrp="1"/>
          </p:cNvSpPr>
          <p:nvPr>
            <p:ph type="dt" sz="half" idx="10"/>
          </p:nvPr>
        </p:nvSpPr>
        <p:spPr/>
        <p:txBody>
          <a:bodyPr rtlCol="0"/>
          <a:lstStyle/>
          <a:p>
            <a:pPr rtl="0"/>
            <a:fld id="{A49F051B-36C3-4282-9772-25356B6185E9}" type="datetime1">
              <a:rPr lang="de-DE" noProof="0" smtClean="0"/>
              <a:t>14.07.23</a:t>
            </a:fld>
            <a:endParaRPr lang="de-DE" noProof="0"/>
          </a:p>
        </p:txBody>
      </p:sp>
      <p:sp>
        <p:nvSpPr>
          <p:cNvPr id="8" name="Fußzeilenplatzhalter 7"/>
          <p:cNvSpPr>
            <a:spLocks noGrp="1"/>
          </p:cNvSpPr>
          <p:nvPr>
            <p:ph type="ftr" sz="quarter" idx="11"/>
          </p:nvPr>
        </p:nvSpPr>
        <p:spPr/>
        <p:txBody>
          <a:bodyPr rtlCol="0"/>
          <a:lstStyle/>
          <a:p>
            <a:pPr rtl="0"/>
            <a:endParaRPr lang="de-DE" noProof="0"/>
          </a:p>
        </p:txBody>
      </p:sp>
      <p:sp>
        <p:nvSpPr>
          <p:cNvPr id="9" name="Foliennummernplatzhalter 8"/>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381000" y="990600"/>
            <a:ext cx="2819400" cy="4953000"/>
          </a:xfrm>
        </p:spPr>
        <p:txBody>
          <a:bodyPr vert="eaVert" rtlCol="0"/>
          <a:lstStyle/>
          <a:p>
            <a:pPr rtl="0"/>
            <a:r>
              <a:rPr lang="de-DE" noProof="0"/>
              <a:t>Titelmasterformat durch Klicken bearbeiten</a:t>
            </a:r>
          </a:p>
        </p:txBody>
      </p:sp>
      <p:sp>
        <p:nvSpPr>
          <p:cNvPr id="3" name="Vertikaler Textplatzhalter 2"/>
          <p:cNvSpPr>
            <a:spLocks noGrp="1"/>
          </p:cNvSpPr>
          <p:nvPr>
            <p:ph type="body" orient="vert" idx="1" hasCustomPrompt="1"/>
          </p:nvPr>
        </p:nvSpPr>
        <p:spPr>
          <a:xfrm>
            <a:off x="3867912" y="868680"/>
            <a:ext cx="7315200" cy="5120640"/>
          </a:xfrm>
        </p:spPr>
        <p:txBody>
          <a:bodyPr vert="eaVert" rtlCol="0" anchor="t"/>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p:cNvSpPr>
            <a:spLocks noGrp="1"/>
          </p:cNvSpPr>
          <p:nvPr>
            <p:ph type="dt" sz="half" idx="10"/>
          </p:nvPr>
        </p:nvSpPr>
        <p:spPr/>
        <p:txBody>
          <a:bodyPr rtlCol="0"/>
          <a:lstStyle/>
          <a:p>
            <a:pPr rtl="0"/>
            <a:fld id="{FC0B9863-0708-452F-B346-AF5F03134A8F}" type="datetime1">
              <a:rPr lang="de-DE" noProof="0" smtClean="0"/>
              <a:t>14.07.23</a:t>
            </a:fld>
            <a:endParaRPr lang="de-DE" noProof="0"/>
          </a:p>
        </p:txBody>
      </p:sp>
      <p:sp>
        <p:nvSpPr>
          <p:cNvPr id="8" name="Fußzeilenplatzhalter 7"/>
          <p:cNvSpPr>
            <a:spLocks noGrp="1"/>
          </p:cNvSpPr>
          <p:nvPr>
            <p:ph type="ftr" sz="quarter" idx="11"/>
          </p:nvPr>
        </p:nvSpPr>
        <p:spPr/>
        <p:txBody>
          <a:bodyPr rtlCol="0"/>
          <a:lstStyle/>
          <a:p>
            <a:pPr rtl="0"/>
            <a:endParaRPr lang="de-DE" noProof="0"/>
          </a:p>
        </p:txBody>
      </p:sp>
      <p:sp>
        <p:nvSpPr>
          <p:cNvPr id="9" name="Foliennummernplatzhalter 8"/>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idx="1" hasCustomPrompt="1"/>
          </p:nvPr>
        </p:nvSpPr>
        <p:spPr/>
        <p:txBody>
          <a:bodyPr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7576EA87-07BD-43AA-9BEE-92876BD9935F}" type="datetime1">
              <a:rPr lang="de-DE" noProof="0" smtClean="0"/>
              <a:t>14.07.23</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67912" y="1298448"/>
            <a:ext cx="7315200" cy="3255264"/>
          </a:xfrm>
        </p:spPr>
        <p:txBody>
          <a:bodyPr rtlCol="0" anchor="b">
            <a:normAutofit/>
          </a:bodyPr>
          <a:lstStyle>
            <a:lvl1pPr>
              <a:defRPr sz="5900" b="0" spc="-100" baseline="0">
                <a:solidFill>
                  <a:schemeClr val="tx2">
                    <a:lumMod val="75000"/>
                  </a:schemeClr>
                </a:solidFill>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3886200" y="4672584"/>
            <a:ext cx="7315200" cy="914400"/>
          </a:xfrm>
        </p:spPr>
        <p:txBody>
          <a:bodyPr rtlCol="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Textmasterformate bearbeiten</a:t>
            </a:r>
          </a:p>
        </p:txBody>
      </p:sp>
      <p:sp>
        <p:nvSpPr>
          <p:cNvPr id="4" name="Datumsplatzhalter 3"/>
          <p:cNvSpPr>
            <a:spLocks noGrp="1"/>
          </p:cNvSpPr>
          <p:nvPr>
            <p:ph type="dt" sz="half" idx="10"/>
          </p:nvPr>
        </p:nvSpPr>
        <p:spPr/>
        <p:txBody>
          <a:bodyPr rtlCol="0"/>
          <a:lstStyle/>
          <a:p>
            <a:pPr rtl="0"/>
            <a:fld id="{A1C86D77-E73D-4B58-AA62-6E6EDAA30C57}" type="datetime1">
              <a:rPr lang="de-DE" noProof="0" smtClean="0"/>
              <a:t>14.07.23</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sz="half" idx="1" hasCustomPrompt="1"/>
          </p:nvPr>
        </p:nvSpPr>
        <p:spPr>
          <a:xfrm>
            <a:off x="3867912"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p:cNvSpPr>
            <a:spLocks noGrp="1"/>
          </p:cNvSpPr>
          <p:nvPr>
            <p:ph sz="half" idx="2" hasCustomPrompt="1"/>
          </p:nvPr>
        </p:nvSpPr>
        <p:spPr>
          <a:xfrm>
            <a:off x="7818120"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Datumsplatzhalter 7"/>
          <p:cNvSpPr>
            <a:spLocks noGrp="1"/>
          </p:cNvSpPr>
          <p:nvPr>
            <p:ph type="dt" sz="half" idx="10"/>
          </p:nvPr>
        </p:nvSpPr>
        <p:spPr/>
        <p:txBody>
          <a:bodyPr rtlCol="0"/>
          <a:lstStyle/>
          <a:p>
            <a:pPr rtl="0"/>
            <a:fld id="{277D60D7-B955-45FE-B326-C856D363EDFB}" type="datetime1">
              <a:rPr lang="de-DE" noProof="0" smtClean="0"/>
              <a:t>14.07.23</a:t>
            </a:fld>
            <a:endParaRPr lang="de-DE" noProof="0"/>
          </a:p>
        </p:txBody>
      </p:sp>
      <p:sp>
        <p:nvSpPr>
          <p:cNvPr id="9" name="Fußzeilenplatzhalter 8"/>
          <p:cNvSpPr>
            <a:spLocks noGrp="1"/>
          </p:cNvSpPr>
          <p:nvPr>
            <p:ph type="ftr" sz="quarter" idx="11"/>
          </p:nvPr>
        </p:nvSpPr>
        <p:spPr/>
        <p:txBody>
          <a:bodyPr rtlCol="0"/>
          <a:lstStyle/>
          <a:p>
            <a:pPr rtl="0"/>
            <a:endParaRPr lang="de-DE" noProof="0"/>
          </a:p>
        </p:txBody>
      </p:sp>
      <p:sp>
        <p:nvSpPr>
          <p:cNvPr id="10" name="Foliennummernplatzhalter 9"/>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rtlCol="0"/>
          <a:lstStyle/>
          <a:p>
            <a:pPr rtl="0"/>
            <a:r>
              <a:rPr lang="de-DE" noProof="0"/>
              <a:t>Titelmasterformat durch Klicken bearbeiten</a:t>
            </a:r>
          </a:p>
        </p:txBody>
      </p:sp>
      <p:sp>
        <p:nvSpPr>
          <p:cNvPr id="3" name="Textplatzhalter 2"/>
          <p:cNvSpPr>
            <a:spLocks noGrp="1"/>
          </p:cNvSpPr>
          <p:nvPr>
            <p:ph type="body" idx="1" hasCustomPrompt="1"/>
          </p:nvPr>
        </p:nvSpPr>
        <p:spPr>
          <a:xfrm>
            <a:off x="3867912" y="1023586"/>
            <a:ext cx="3474720" cy="807720"/>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4" name="Inhaltsplatzhalter 3"/>
          <p:cNvSpPr>
            <a:spLocks noGrp="1"/>
          </p:cNvSpPr>
          <p:nvPr>
            <p:ph sz="half" idx="2" hasCustomPrompt="1"/>
          </p:nvPr>
        </p:nvSpPr>
        <p:spPr>
          <a:xfrm>
            <a:off x="3867912"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p:cNvSpPr>
            <a:spLocks noGrp="1"/>
          </p:cNvSpPr>
          <p:nvPr>
            <p:ph type="body" sz="quarter" idx="3" hasCustomPrompt="1"/>
          </p:nvPr>
        </p:nvSpPr>
        <p:spPr>
          <a:xfrm>
            <a:off x="7818463" y="1023586"/>
            <a:ext cx="3474720" cy="813171"/>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6" name="Inhaltsplatzhalter 5"/>
          <p:cNvSpPr>
            <a:spLocks noGrp="1"/>
          </p:cNvSpPr>
          <p:nvPr>
            <p:ph sz="quarter" idx="4" hasCustomPrompt="1"/>
          </p:nvPr>
        </p:nvSpPr>
        <p:spPr>
          <a:xfrm>
            <a:off x="7818463"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2" name="Datumsplatzhalter 1"/>
          <p:cNvSpPr>
            <a:spLocks noGrp="1"/>
          </p:cNvSpPr>
          <p:nvPr>
            <p:ph type="dt" sz="half" idx="10"/>
          </p:nvPr>
        </p:nvSpPr>
        <p:spPr/>
        <p:txBody>
          <a:bodyPr rtlCol="0"/>
          <a:lstStyle/>
          <a:p>
            <a:pPr rtl="0"/>
            <a:fld id="{A1F82631-1A5B-447D-B2C7-CE917C7060B9}" type="datetime1">
              <a:rPr lang="de-DE" noProof="0" smtClean="0"/>
              <a:t>14.07.23</a:t>
            </a:fld>
            <a:endParaRPr lang="de-DE" noProof="0"/>
          </a:p>
        </p:txBody>
      </p:sp>
      <p:sp>
        <p:nvSpPr>
          <p:cNvPr id="11" name="Fußzeilenplatzhalter 10"/>
          <p:cNvSpPr>
            <a:spLocks noGrp="1"/>
          </p:cNvSpPr>
          <p:nvPr>
            <p:ph type="ftr" sz="quarter" idx="11"/>
          </p:nvPr>
        </p:nvSpPr>
        <p:spPr/>
        <p:txBody>
          <a:bodyPr rtlCol="0"/>
          <a:lstStyle/>
          <a:p>
            <a:pPr rtl="0"/>
            <a:endParaRPr lang="de-DE" noProof="0"/>
          </a:p>
        </p:txBody>
      </p:sp>
      <p:sp>
        <p:nvSpPr>
          <p:cNvPr id="12" name="Foliennummernplatzhalter 11"/>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rtlCol="0"/>
          <a:lstStyle/>
          <a:p>
            <a:pPr rtl="0"/>
            <a:r>
              <a:rPr lang="de-DE" noProof="0"/>
              <a:t>Titelmasterformat durch Klicken bearbeiten</a:t>
            </a:r>
          </a:p>
        </p:txBody>
      </p:sp>
      <p:sp>
        <p:nvSpPr>
          <p:cNvPr id="2" name="Datumsplatzhalter 1"/>
          <p:cNvSpPr>
            <a:spLocks noGrp="1"/>
          </p:cNvSpPr>
          <p:nvPr>
            <p:ph type="dt" sz="half" idx="10"/>
          </p:nvPr>
        </p:nvSpPr>
        <p:spPr/>
        <p:txBody>
          <a:bodyPr rtlCol="0"/>
          <a:lstStyle/>
          <a:p>
            <a:pPr rtl="0"/>
            <a:fld id="{41310F8A-44FE-4E5B-B94F-F98C76774EC6}" type="datetime1">
              <a:rPr lang="de-DE" noProof="0" smtClean="0"/>
              <a:t>14.07.23</a:t>
            </a:fld>
            <a:endParaRPr lang="de-DE" noProof="0"/>
          </a:p>
        </p:txBody>
      </p:sp>
      <p:sp>
        <p:nvSpPr>
          <p:cNvPr id="7" name="Fußzeilenplatzhalter 6"/>
          <p:cNvSpPr>
            <a:spLocks noGrp="1"/>
          </p:cNvSpPr>
          <p:nvPr>
            <p:ph type="ftr" sz="quarter" idx="11"/>
          </p:nvPr>
        </p:nvSpPr>
        <p:spPr/>
        <p:txBody>
          <a:bodyPr rtlCol="0"/>
          <a:lstStyle/>
          <a:p>
            <a:pPr rtl="0"/>
            <a:endParaRPr lang="de-DE" noProof="0"/>
          </a:p>
        </p:txBody>
      </p:sp>
      <p:sp>
        <p:nvSpPr>
          <p:cNvPr id="8" name="Foliennummernplatzhalter 7"/>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rtlCol="0"/>
          <a:lstStyle/>
          <a:p>
            <a:pPr rtl="0"/>
            <a:fld id="{00D3DC98-6202-4521-AFA4-3073D72F3244}" type="datetime1">
              <a:rPr lang="de-DE" noProof="0" smtClean="0"/>
              <a:t>14.07.23</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6032" y="1143000"/>
            <a:ext cx="2834640" cy="2377440"/>
          </a:xfrm>
        </p:spPr>
        <p:txBody>
          <a:bodyPr rtlCol="0" anchor="b">
            <a:normAutofit/>
          </a:bodyPr>
          <a:lstStyle>
            <a:lvl1pPr>
              <a:defRPr sz="3200" b="0" baseline="0"/>
            </a:lvl1pPr>
          </a:lstStyle>
          <a:p>
            <a:pPr rtl="0"/>
            <a:r>
              <a:rPr lang="de-DE" noProof="0"/>
              <a:t>Titelmasterformat durch Klicken bearbeiten</a:t>
            </a:r>
          </a:p>
        </p:txBody>
      </p:sp>
      <p:sp>
        <p:nvSpPr>
          <p:cNvPr id="3" name="Inhaltsplatzhalter 2"/>
          <p:cNvSpPr>
            <a:spLocks noGrp="1"/>
          </p:cNvSpPr>
          <p:nvPr>
            <p:ph idx="1" hasCustomPrompt="1"/>
          </p:nvPr>
        </p:nvSpPr>
        <p:spPr>
          <a:xfrm>
            <a:off x="3906981"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p:cNvSpPr>
            <a:spLocks noGrp="1"/>
          </p:cNvSpPr>
          <p:nvPr>
            <p:ph type="body" sz="half" idx="2" hasCustomPrompt="1"/>
          </p:nvPr>
        </p:nvSpPr>
        <p:spPr>
          <a:xfrm>
            <a:off x="256032" y="3494176"/>
            <a:ext cx="2834640" cy="2321990"/>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bearbeiten</a:t>
            </a:r>
          </a:p>
        </p:txBody>
      </p:sp>
      <p:sp>
        <p:nvSpPr>
          <p:cNvPr id="8" name="Datumsplatzhalter 7"/>
          <p:cNvSpPr>
            <a:spLocks noGrp="1"/>
          </p:cNvSpPr>
          <p:nvPr>
            <p:ph type="dt" sz="half" idx="10"/>
          </p:nvPr>
        </p:nvSpPr>
        <p:spPr/>
        <p:txBody>
          <a:bodyPr rtlCol="0"/>
          <a:lstStyle/>
          <a:p>
            <a:pPr rtl="0"/>
            <a:fld id="{E97B2CAE-E1E1-4109-8F3F-7A165C9DB50A}" type="datetime1">
              <a:rPr lang="de-DE" noProof="0" smtClean="0"/>
              <a:t>14.07.23</a:t>
            </a:fld>
            <a:endParaRPr lang="de-DE" noProof="0"/>
          </a:p>
        </p:txBody>
      </p:sp>
      <p:sp>
        <p:nvSpPr>
          <p:cNvPr id="9" name="Fußzeilenplatzhalter 8"/>
          <p:cNvSpPr>
            <a:spLocks noGrp="1"/>
          </p:cNvSpPr>
          <p:nvPr>
            <p:ph type="ftr" sz="quarter" idx="11"/>
          </p:nvPr>
        </p:nvSpPr>
        <p:spPr/>
        <p:txBody>
          <a:bodyPr rtlCol="0"/>
          <a:lstStyle/>
          <a:p>
            <a:pPr rtl="0"/>
            <a:endParaRPr lang="de-DE" noProof="0"/>
          </a:p>
        </p:txBody>
      </p:sp>
      <p:sp>
        <p:nvSpPr>
          <p:cNvPr id="10" name="Foliennummernplatzhalter 9"/>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
        <p:nvSpPr>
          <p:cNvPr id="11" name="Inhaltsplatzhalter 2">
            <a:extLst>
              <a:ext uri="{FF2B5EF4-FFF2-40B4-BE49-F238E27FC236}">
                <a16:creationId xmlns:a16="http://schemas.microsoft.com/office/drawing/2014/main" id="{87B0DF2F-DAFD-4616-9E25-0C28D75BF306}"/>
              </a:ext>
            </a:extLst>
          </p:cNvPr>
          <p:cNvSpPr>
            <a:spLocks noGrp="1"/>
          </p:cNvSpPr>
          <p:nvPr>
            <p:ph idx="13" hasCustomPrompt="1"/>
          </p:nvPr>
        </p:nvSpPr>
        <p:spPr>
          <a:xfrm>
            <a:off x="6491805"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2" name="Inhaltsplatzhalter 2">
            <a:extLst>
              <a:ext uri="{FF2B5EF4-FFF2-40B4-BE49-F238E27FC236}">
                <a16:creationId xmlns:a16="http://schemas.microsoft.com/office/drawing/2014/main" id="{336DA0F9-D851-437C-A45B-EC125A3D3DB3}"/>
              </a:ext>
            </a:extLst>
          </p:cNvPr>
          <p:cNvSpPr>
            <a:spLocks noGrp="1"/>
          </p:cNvSpPr>
          <p:nvPr>
            <p:ph idx="14" hasCustomPrompt="1"/>
          </p:nvPr>
        </p:nvSpPr>
        <p:spPr>
          <a:xfrm>
            <a:off x="9076629"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Textplatzhalter 5">
            <a:extLst>
              <a:ext uri="{FF2B5EF4-FFF2-40B4-BE49-F238E27FC236}">
                <a16:creationId xmlns:a16="http://schemas.microsoft.com/office/drawing/2014/main" id="{0FF0BA98-3AB4-4D88-B1C2-6279BCACFAD9}"/>
              </a:ext>
            </a:extLst>
          </p:cNvPr>
          <p:cNvSpPr>
            <a:spLocks noGrp="1"/>
          </p:cNvSpPr>
          <p:nvPr>
            <p:ph type="body" sz="quarter" idx="15" hasCustomPrompt="1"/>
          </p:nvPr>
        </p:nvSpPr>
        <p:spPr>
          <a:xfrm>
            <a:off x="3887792" y="3971924"/>
            <a:ext cx="2477419" cy="803275"/>
          </a:xfrm>
        </p:spPr>
        <p:txBody>
          <a:bodyPr rtlCol="0"/>
          <a:lstStyle>
            <a:lvl1pPr marL="0" indent="0">
              <a:buNone/>
              <a:defRPr/>
            </a:lvl1pPr>
          </a:lstStyle>
          <a:p>
            <a:pPr lvl="0" rtl="0"/>
            <a:r>
              <a:rPr lang="de-DE" noProof="0"/>
              <a:t>Textmasterformate bearbeiten</a:t>
            </a:r>
          </a:p>
        </p:txBody>
      </p:sp>
      <p:sp>
        <p:nvSpPr>
          <p:cNvPr id="13" name="Textplatzhalter 5">
            <a:extLst>
              <a:ext uri="{FF2B5EF4-FFF2-40B4-BE49-F238E27FC236}">
                <a16:creationId xmlns:a16="http://schemas.microsoft.com/office/drawing/2014/main" id="{D9DEF72B-B924-4A0D-8C83-3B370632C0D3}"/>
              </a:ext>
            </a:extLst>
          </p:cNvPr>
          <p:cNvSpPr>
            <a:spLocks noGrp="1"/>
          </p:cNvSpPr>
          <p:nvPr>
            <p:ph type="body" sz="quarter" idx="16" hasCustomPrompt="1"/>
          </p:nvPr>
        </p:nvSpPr>
        <p:spPr>
          <a:xfrm>
            <a:off x="6472616" y="3971925"/>
            <a:ext cx="2477419" cy="803275"/>
          </a:xfrm>
        </p:spPr>
        <p:txBody>
          <a:bodyPr rtlCol="0"/>
          <a:lstStyle>
            <a:lvl1pPr marL="0" indent="0">
              <a:buNone/>
              <a:defRPr/>
            </a:lvl1pPr>
          </a:lstStyle>
          <a:p>
            <a:pPr lvl="0" rtl="0"/>
            <a:r>
              <a:rPr lang="de-DE" noProof="0"/>
              <a:t>Textmasterformate bearbeiten</a:t>
            </a:r>
          </a:p>
        </p:txBody>
      </p:sp>
      <p:sp>
        <p:nvSpPr>
          <p:cNvPr id="14" name="Textplatzhalter 5">
            <a:extLst>
              <a:ext uri="{FF2B5EF4-FFF2-40B4-BE49-F238E27FC236}">
                <a16:creationId xmlns:a16="http://schemas.microsoft.com/office/drawing/2014/main" id="{E9D30C54-E9E8-4300-8DA4-352DB3A71A4F}"/>
              </a:ext>
            </a:extLst>
          </p:cNvPr>
          <p:cNvSpPr>
            <a:spLocks noGrp="1"/>
          </p:cNvSpPr>
          <p:nvPr>
            <p:ph type="body" sz="quarter" idx="17" hasCustomPrompt="1"/>
          </p:nvPr>
        </p:nvSpPr>
        <p:spPr>
          <a:xfrm>
            <a:off x="9070240" y="3971924"/>
            <a:ext cx="2458230" cy="803275"/>
          </a:xfrm>
        </p:spPr>
        <p:txBody>
          <a:bodyPr rtlCol="0"/>
          <a:lstStyle>
            <a:lvl1pPr marL="0" indent="0">
              <a:buNone/>
              <a:defRPr/>
            </a:lvl1pPr>
          </a:lstStyle>
          <a:p>
            <a:pPr lvl="0" rtl="0"/>
            <a:r>
              <a:rPr lang="de-DE" noProof="0"/>
              <a:t>Textmasterformate bearbeiten</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6032" y="1143000"/>
            <a:ext cx="2834640" cy="2377440"/>
          </a:xfrm>
        </p:spPr>
        <p:txBody>
          <a:bodyPr rtlCol="0" anchor="b">
            <a:normAutofit/>
          </a:bodyPr>
          <a:lstStyle>
            <a:lvl1pPr>
              <a:defRPr sz="3200" b="0"/>
            </a:lvl1pPr>
          </a:lstStyle>
          <a:p>
            <a:pPr rtl="0"/>
            <a:r>
              <a:rPr lang="de-DE" noProof="0"/>
              <a:t>Titelmasterformat durch Klicken bearbeiten</a:t>
            </a:r>
          </a:p>
        </p:txBody>
      </p:sp>
      <p:sp>
        <p:nvSpPr>
          <p:cNvPr id="3" name="Bildplatzhalter 2"/>
          <p:cNvSpPr>
            <a:spLocks noGrp="1" noChangeAspect="1"/>
          </p:cNvSpPr>
          <p:nvPr>
            <p:ph type="pic" idx="1" hasCustomPrompt="1"/>
          </p:nvPr>
        </p:nvSpPr>
        <p:spPr>
          <a:xfrm>
            <a:off x="3570644" y="767419"/>
            <a:ext cx="8115230" cy="5330952"/>
          </a:xfrm>
          <a:solidFill>
            <a:schemeClr val="bg1">
              <a:lumMod val="75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256032" y="3493008"/>
            <a:ext cx="2834640" cy="2322576"/>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bearbeiten</a:t>
            </a:r>
          </a:p>
        </p:txBody>
      </p:sp>
      <p:sp>
        <p:nvSpPr>
          <p:cNvPr id="8" name="Datumsplatzhalter 7"/>
          <p:cNvSpPr>
            <a:spLocks noGrp="1"/>
          </p:cNvSpPr>
          <p:nvPr>
            <p:ph type="dt" sz="half" idx="10"/>
          </p:nvPr>
        </p:nvSpPr>
        <p:spPr/>
        <p:txBody>
          <a:bodyPr rtlCol="0"/>
          <a:lstStyle/>
          <a:p>
            <a:pPr rtl="0"/>
            <a:fld id="{F3686CE6-A7CC-414D-B84A-53A78079F51E}" type="datetime1">
              <a:rPr lang="de-DE" noProof="0" smtClean="0"/>
              <a:t>14.07.23</a:t>
            </a:fld>
            <a:endParaRPr lang="de-DE" noProof="0"/>
          </a:p>
        </p:txBody>
      </p:sp>
      <p:sp>
        <p:nvSpPr>
          <p:cNvPr id="9" name="Fußzeilenplatzhalter 8"/>
          <p:cNvSpPr>
            <a:spLocks noGrp="1"/>
          </p:cNvSpPr>
          <p:nvPr>
            <p:ph type="ftr" sz="quarter" idx="11"/>
          </p:nvPr>
        </p:nvSpPr>
        <p:spPr>
          <a:xfrm>
            <a:off x="3499101" y="6356350"/>
            <a:ext cx="5911517" cy="365125"/>
          </a:xfrm>
        </p:spPr>
        <p:txBody>
          <a:bodyPr rtlCol="0"/>
          <a:lstStyle/>
          <a:p>
            <a:pPr rtl="0"/>
            <a:endParaRPr lang="de-DE" noProof="0"/>
          </a:p>
        </p:txBody>
      </p:sp>
      <p:sp>
        <p:nvSpPr>
          <p:cNvPr id="10" name="Foliennummernplatzhalter 9"/>
          <p:cNvSpPr>
            <a:spLocks noGrp="1"/>
          </p:cNvSpPr>
          <p:nvPr>
            <p:ph type="sldNum" sz="quarter" idx="12"/>
          </p:nvPr>
        </p:nvSpPr>
        <p:spPr/>
        <p:txBody>
          <a:bodyPr rtlCol="0"/>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platzhalt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8" name="Rechteck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platzhalt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8A5B60BF-7720-4886-826A-EC5D3A24C19A}" type="datetime1">
              <a:rPr lang="de-DE" noProof="0" smtClean="0"/>
              <a:t>14.07.23</a:t>
            </a:fld>
            <a:endParaRPr lang="de-DE" noProof="0"/>
          </a:p>
        </p:txBody>
      </p:sp>
      <p:sp>
        <p:nvSpPr>
          <p:cNvPr id="5" name="Fußzeilenplatzhalt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endParaRPr lang="de-DE" noProof="0"/>
          </a:p>
        </p:txBody>
      </p:sp>
      <p:sp>
        <p:nvSpPr>
          <p:cNvPr id="6" name="Foliennummernplatzhalt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4FAB73BC-B049-4115-A692-8D63A059BFB8}" type="slidenum">
              <a:rPr lang="de-DE" noProof="0" smtClean="0"/>
              <a:pPr/>
              <a:t>‹Nr.›</a:t>
            </a:fld>
            <a:endParaRPr lang="de-DE" noProof="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rgbClr val="363B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D6CA50C-1A88-4B3F-A34F-FE199F4205A2}"/>
              </a:ext>
            </a:extLst>
          </p:cNvPr>
          <p:cNvSpPr>
            <a:spLocks noGrp="1"/>
          </p:cNvSpPr>
          <p:nvPr>
            <p:ph type="ctrTitle"/>
          </p:nvPr>
        </p:nvSpPr>
        <p:spPr>
          <a:xfrm>
            <a:off x="643467" y="1298448"/>
            <a:ext cx="3685070" cy="3255264"/>
          </a:xfrm>
        </p:spPr>
        <p:txBody>
          <a:bodyPr rtlCol="0">
            <a:normAutofit/>
          </a:bodyPr>
          <a:lstStyle/>
          <a:p>
            <a:r>
              <a:rPr lang="de-DE" sz="4400" b="1" dirty="0">
                <a:solidFill>
                  <a:srgbClr val="000000"/>
                </a:solidFill>
              </a:rPr>
              <a:t>Assistent/in - Hotelmanagement</a:t>
            </a:r>
          </a:p>
        </p:txBody>
      </p:sp>
      <p:sp>
        <p:nvSpPr>
          <p:cNvPr id="3" name="Untertitel 2">
            <a:extLst>
              <a:ext uri="{FF2B5EF4-FFF2-40B4-BE49-F238E27FC236}">
                <a16:creationId xmlns:a16="http://schemas.microsoft.com/office/drawing/2014/main" id="{C9CC2D51-705E-403A-AC0E-9157DC5513A8}"/>
              </a:ext>
            </a:extLst>
          </p:cNvPr>
          <p:cNvSpPr>
            <a:spLocks noGrp="1"/>
          </p:cNvSpPr>
          <p:nvPr>
            <p:ph type="subTitle" idx="1"/>
          </p:nvPr>
        </p:nvSpPr>
        <p:spPr>
          <a:xfrm>
            <a:off x="643467" y="4670246"/>
            <a:ext cx="3685070" cy="914400"/>
          </a:xfrm>
        </p:spPr>
        <p:txBody>
          <a:bodyPr rtlCol="0">
            <a:normAutofit/>
          </a:bodyPr>
          <a:lstStyle/>
          <a:p>
            <a:pPr rtl="0"/>
            <a:r>
              <a:rPr lang="de-DE" dirty="0">
                <a:solidFill>
                  <a:srgbClr val="000000"/>
                </a:solidFill>
              </a:rPr>
              <a:t>VON: SANDERELLA HUSSEIN</a:t>
            </a:r>
          </a:p>
        </p:txBody>
      </p:sp>
      <p:pic>
        <p:nvPicPr>
          <p:cNvPr id="4" name="Grafik 3"/>
          <p:cNvPicPr>
            <a:picLocks noChangeAspect="1"/>
          </p:cNvPicPr>
          <p:nvPr/>
        </p:nvPicPr>
        <p:blipFill rotWithShape="1">
          <a:blip r:embed="rId3"/>
          <a:srcRect r="5228"/>
          <a:stretch/>
        </p:blipFill>
        <p:spPr>
          <a:xfrm>
            <a:off x="4642229" y="761999"/>
            <a:ext cx="7582722" cy="5334001"/>
          </a:xfrm>
          <a:prstGeom prst="rect">
            <a:avLst/>
          </a:prstGeom>
        </p:spPr>
      </p:pic>
    </p:spTree>
    <p:extLst>
      <p:ext uri="{BB962C8B-B14F-4D97-AF65-F5344CB8AC3E}">
        <p14:creationId xmlns:p14="http://schemas.microsoft.com/office/powerpoint/2010/main" val="274582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76287"/>
            <a:ext cx="3444657" cy="5319712"/>
          </a:xfrm>
          <a:solidFill>
            <a:srgbClr val="363B37"/>
          </a:solidFill>
        </p:spPr>
        <p:txBody>
          <a:bodyPr>
            <a:normAutofit/>
          </a:bodyPr>
          <a:lstStyle/>
          <a:p>
            <a:r>
              <a:rPr lang="de-DE" sz="2200" b="1" dirty="0">
                <a:solidFill>
                  <a:srgbClr val="000000"/>
                </a:solidFill>
              </a:rPr>
              <a:t>Was verdienst du während der Ausbildung? </a:t>
            </a:r>
            <a:br>
              <a:rPr lang="de-DE" sz="2200" b="1" dirty="0">
                <a:solidFill>
                  <a:srgbClr val="000000"/>
                </a:solidFill>
              </a:rPr>
            </a:br>
            <a:br>
              <a:rPr lang="de-DE" sz="2200" b="1" dirty="0">
                <a:solidFill>
                  <a:srgbClr val="000000"/>
                </a:solidFill>
              </a:rPr>
            </a:br>
            <a:r>
              <a:rPr lang="de-DE" sz="2200" b="1" dirty="0">
                <a:solidFill>
                  <a:srgbClr val="000000"/>
                </a:solidFill>
              </a:rPr>
              <a:t>Während der schulischen Ausbildung erhält man keine Vergütung. An manchen Schulen fallen für die Ausbildung Kosten an, z.B. Schulgeld, Aufnahme- und Prüfungsgebühren</a:t>
            </a:r>
            <a:r>
              <a:rPr lang="de-DE" b="1" dirty="0">
                <a:solidFill>
                  <a:srgbClr val="000000"/>
                </a:solidFill>
              </a:rPr>
              <a:t>.</a:t>
            </a:r>
          </a:p>
        </p:txBody>
      </p:sp>
      <p:pic>
        <p:nvPicPr>
          <p:cNvPr id="4" name="Inhaltsplatzhalter 3"/>
          <p:cNvPicPr>
            <a:picLocks noGrp="1" noChangeAspect="1"/>
          </p:cNvPicPr>
          <p:nvPr>
            <p:ph idx="1"/>
          </p:nvPr>
        </p:nvPicPr>
        <p:blipFill>
          <a:blip r:embed="rId2"/>
          <a:stretch>
            <a:fillRect/>
          </a:stretch>
        </p:blipFill>
        <p:spPr>
          <a:xfrm>
            <a:off x="3902075" y="776286"/>
            <a:ext cx="7525829" cy="5319713"/>
          </a:xfrm>
          <a:prstGeom prst="rect">
            <a:avLst/>
          </a:prstGeom>
        </p:spPr>
      </p:pic>
    </p:spTree>
    <p:extLst>
      <p:ext uri="{BB962C8B-B14F-4D97-AF65-F5344CB8AC3E}">
        <p14:creationId xmlns:p14="http://schemas.microsoft.com/office/powerpoint/2010/main" val="21845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83621"/>
            <a:ext cx="3432131" cy="5281613"/>
          </a:xfrm>
          <a:solidFill>
            <a:srgbClr val="363B37"/>
          </a:solidFill>
        </p:spPr>
        <p:txBody>
          <a:bodyPr/>
          <a:lstStyle/>
          <a:p>
            <a:r>
              <a:rPr lang="de-DE" b="1" dirty="0">
                <a:solidFill>
                  <a:srgbClr val="000000"/>
                </a:solidFill>
              </a:rPr>
              <a:t>Meine Meinung:</a:t>
            </a:r>
            <a:br>
              <a:rPr lang="de-DE" b="1" dirty="0">
                <a:solidFill>
                  <a:srgbClr val="000000"/>
                </a:solidFill>
              </a:rPr>
            </a:br>
            <a:br>
              <a:rPr lang="de-DE" b="1" dirty="0">
                <a:solidFill>
                  <a:srgbClr val="000000"/>
                </a:solidFill>
              </a:rPr>
            </a:br>
            <a:r>
              <a:rPr lang="de-DE" b="1" dirty="0">
                <a:solidFill>
                  <a:srgbClr val="000000"/>
                </a:solidFill>
              </a:rPr>
              <a:t>Ich finde diesen beruf  sehr interessant , aber ich weiß nicht ob ich es machen will. </a:t>
            </a:r>
          </a:p>
        </p:txBody>
      </p:sp>
      <p:pic>
        <p:nvPicPr>
          <p:cNvPr id="4" name="Inhaltsplatzhalter 3"/>
          <p:cNvPicPr>
            <a:picLocks noGrp="1" noChangeAspect="1"/>
          </p:cNvPicPr>
          <p:nvPr>
            <p:ph idx="1"/>
          </p:nvPr>
        </p:nvPicPr>
        <p:blipFill>
          <a:blip r:embed="rId3"/>
          <a:stretch>
            <a:fillRect/>
          </a:stretch>
        </p:blipFill>
        <p:spPr>
          <a:xfrm>
            <a:off x="3778250" y="783621"/>
            <a:ext cx="7906885" cy="5281613"/>
          </a:xfrm>
          <a:prstGeom prst="rect">
            <a:avLst/>
          </a:prstGeom>
        </p:spPr>
      </p:pic>
    </p:spTree>
    <p:extLst>
      <p:ext uri="{BB962C8B-B14F-4D97-AF65-F5344CB8AC3E}">
        <p14:creationId xmlns:p14="http://schemas.microsoft.com/office/powerpoint/2010/main" val="14931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r="6516"/>
          <a:stretch/>
        </p:blipFill>
        <p:spPr>
          <a:xfrm>
            <a:off x="2" y="0"/>
            <a:ext cx="12197592" cy="6858000"/>
          </a:xfrm>
          <a:prstGeom prst="rect">
            <a:avLst/>
          </a:prstGeom>
        </p:spPr>
      </p:pic>
      <p:sp>
        <p:nvSpPr>
          <p:cNvPr id="12" name="Rechteck 11">
            <a:extLst>
              <a:ext uri="{FF2B5EF4-FFF2-40B4-BE49-F238E27FC236}">
                <a16:creationId xmlns:a16="http://schemas.microsoft.com/office/drawing/2014/main" id="{69461EC9-A94F-4225-B526-5C862F340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rgbClr val="363B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8492750-E12D-4995-ABCB-5BB846060890}"/>
              </a:ext>
            </a:extLst>
          </p:cNvPr>
          <p:cNvSpPr>
            <a:spLocks noGrp="1"/>
          </p:cNvSpPr>
          <p:nvPr>
            <p:ph type="title"/>
          </p:nvPr>
        </p:nvSpPr>
        <p:spPr>
          <a:xfrm>
            <a:off x="252919" y="1123837"/>
            <a:ext cx="2947482" cy="4601183"/>
          </a:xfrm>
        </p:spPr>
        <p:txBody>
          <a:bodyPr rtlCol="0">
            <a:normAutofit/>
          </a:bodyPr>
          <a:lstStyle/>
          <a:p>
            <a:pPr rtl="0"/>
            <a:r>
              <a:rPr lang="de-DE" b="1" dirty="0">
                <a:solidFill>
                  <a:srgbClr val="000000"/>
                </a:solidFill>
              </a:rPr>
              <a:t>Informationen zu Dienstleistung</a:t>
            </a:r>
          </a:p>
        </p:txBody>
      </p:sp>
      <p:sp>
        <p:nvSpPr>
          <p:cNvPr id="14" name="Rechteck 13">
            <a:extLst>
              <a:ext uri="{FF2B5EF4-FFF2-40B4-BE49-F238E27FC236}">
                <a16:creationId xmlns:a16="http://schemas.microsoft.com/office/drawing/2014/main" id="{D87160F7-FCB2-48B7-8BB8-BEFF45F6B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Inhaltsplatzhalter 5"/>
          <p:cNvSpPr>
            <a:spLocks noGrp="1"/>
          </p:cNvSpPr>
          <p:nvPr>
            <p:ph idx="1"/>
          </p:nvPr>
        </p:nvSpPr>
        <p:spPr/>
        <p:txBody>
          <a:bodyPr>
            <a:normAutofit/>
          </a:bodyPr>
          <a:lstStyle/>
          <a:p>
            <a:pPr marL="0" indent="0">
              <a:buNone/>
            </a:pPr>
            <a:r>
              <a:rPr lang="de-DE" b="1" dirty="0">
                <a:solidFill>
                  <a:srgbClr val="000000"/>
                </a:solidFill>
              </a:rPr>
              <a:t>Gäste in Hotels und Restaurants betreuen, Reisen und Freizeitprogramme organisieren, Veranstaltungen inhaltlich und technisch planen oder Anrufer beraten - all dies erfordert eine hohe Kundenorientierung. Auch das Thema Schutz und Sicherheit spielt eine Rolle. Berufsangehörige tragen hier ggf. eine Uniform.</a:t>
            </a:r>
          </a:p>
        </p:txBody>
      </p:sp>
    </p:spTree>
    <p:extLst>
      <p:ext uri="{BB962C8B-B14F-4D97-AF65-F5344CB8AC3E}">
        <p14:creationId xmlns:p14="http://schemas.microsoft.com/office/powerpoint/2010/main" val="11159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5CF9E">
            <a:alpha val="0"/>
          </a:srgbClr>
        </a:solidFill>
        <a:effectLst/>
      </p:bgPr>
    </p:bg>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3"/>
          <a:srcRect l="303" t="-12849" r="-303" b="12798"/>
          <a:stretch/>
        </p:blipFill>
        <p:spPr>
          <a:xfrm>
            <a:off x="0" y="-1142999"/>
            <a:ext cx="12192000" cy="8005118"/>
          </a:xfrm>
          <a:prstGeom prst="rect">
            <a:avLst/>
          </a:prstGeom>
        </p:spPr>
      </p:pic>
      <p:sp>
        <p:nvSpPr>
          <p:cNvPr id="8" name="Rechteck 7"/>
          <p:cNvSpPr/>
          <p:nvPr/>
        </p:nvSpPr>
        <p:spPr>
          <a:xfrm>
            <a:off x="9259330" y="757880"/>
            <a:ext cx="2932670" cy="53463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p:cNvSpPr>
            <a:spLocks noGrp="1"/>
          </p:cNvSpPr>
          <p:nvPr>
            <p:ph type="ctrTitle"/>
          </p:nvPr>
        </p:nvSpPr>
        <p:spPr>
          <a:xfrm flipH="1">
            <a:off x="510744" y="1298447"/>
            <a:ext cx="8023655" cy="4352709"/>
          </a:xfrm>
        </p:spPr>
        <p:txBody>
          <a:bodyPr/>
          <a:lstStyle/>
          <a:p>
            <a:endParaRPr lang="de-DE" dirty="0"/>
          </a:p>
        </p:txBody>
      </p:sp>
      <p:sp>
        <p:nvSpPr>
          <p:cNvPr id="5" name="Untertitel 4"/>
          <p:cNvSpPr>
            <a:spLocks noGrp="1"/>
          </p:cNvSpPr>
          <p:nvPr>
            <p:ph type="subTitle" idx="1"/>
          </p:nvPr>
        </p:nvSpPr>
        <p:spPr>
          <a:xfrm rot="10800000" flipH="1" flipV="1">
            <a:off x="9424078" y="1090568"/>
            <a:ext cx="2611393" cy="4748169"/>
          </a:xfrm>
        </p:spPr>
        <p:txBody>
          <a:bodyPr>
            <a:normAutofit fontScale="77500" lnSpcReduction="20000"/>
          </a:bodyPr>
          <a:lstStyle/>
          <a:p>
            <a:r>
              <a:rPr lang="de-DE" b="1" dirty="0">
                <a:solidFill>
                  <a:srgbClr val="000000"/>
                </a:solidFill>
              </a:rPr>
              <a:t>Berufe im Hotel- und </a:t>
            </a:r>
            <a:r>
              <a:rPr lang="de-DE" b="1" dirty="0" err="1">
                <a:solidFill>
                  <a:srgbClr val="000000"/>
                </a:solidFill>
              </a:rPr>
              <a:t>Gaststättengewerb</a:t>
            </a:r>
            <a:r>
              <a:rPr lang="de-DE" b="1" dirty="0">
                <a:solidFill>
                  <a:srgbClr val="000000"/>
                </a:solidFill>
              </a:rPr>
              <a:t>-e geht es vor allem um die Zubereitung von Speisen und Getränken, das Bedienen und Betreuen von Gästen, die Umsetzung von </a:t>
            </a:r>
            <a:r>
              <a:rPr lang="de-DE" b="1" dirty="0" err="1">
                <a:solidFill>
                  <a:srgbClr val="000000"/>
                </a:solidFill>
              </a:rPr>
              <a:t>Gastronomiekonze-pten</a:t>
            </a:r>
            <a:r>
              <a:rPr lang="de-DE" b="1" dirty="0">
                <a:solidFill>
                  <a:srgbClr val="000000"/>
                </a:solidFill>
              </a:rPr>
              <a:t> sowie die Planung, Organisation und Steuerung von Betriebsabläufen.</a:t>
            </a:r>
          </a:p>
          <a:p>
            <a:r>
              <a:rPr lang="de-DE" b="1" dirty="0">
                <a:solidFill>
                  <a:srgbClr val="000000"/>
                </a:solidFill>
              </a:rPr>
              <a:t>Für Ausbildungsberufe in diesem Berufsfeld sind insbesondere folgende Voraussetzungen wichtig:</a:t>
            </a:r>
          </a:p>
          <a:p>
            <a:r>
              <a:rPr lang="de-DE" b="1" dirty="0">
                <a:solidFill>
                  <a:srgbClr val="000000"/>
                </a:solidFill>
              </a:rPr>
              <a:t>-Interesse am Umgang mit Kunden</a:t>
            </a:r>
          </a:p>
          <a:p>
            <a:endParaRPr lang="de-DE" b="1" dirty="0">
              <a:solidFill>
                <a:srgbClr val="000000"/>
              </a:solidFill>
            </a:endParaRPr>
          </a:p>
          <a:p>
            <a:r>
              <a:rPr lang="de-DE" b="1" dirty="0">
                <a:solidFill>
                  <a:srgbClr val="000000"/>
                </a:solidFill>
              </a:rPr>
              <a:t>-Interesse an praktischen Tätigkeiten</a:t>
            </a:r>
          </a:p>
        </p:txBody>
      </p:sp>
      <p:sp>
        <p:nvSpPr>
          <p:cNvPr id="6" name="Rechteck 5"/>
          <p:cNvSpPr/>
          <p:nvPr/>
        </p:nvSpPr>
        <p:spPr>
          <a:xfrm>
            <a:off x="-12360" y="757879"/>
            <a:ext cx="9152238" cy="5346357"/>
          </a:xfrm>
          <a:prstGeom prst="rect">
            <a:avLst/>
          </a:prstGeom>
          <a:solidFill>
            <a:srgbClr val="363B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510744" y="1812325"/>
            <a:ext cx="8295505" cy="2585323"/>
          </a:xfrm>
          <a:prstGeom prst="rect">
            <a:avLst/>
          </a:prstGeom>
          <a:noFill/>
        </p:spPr>
        <p:txBody>
          <a:bodyPr wrap="square" lIns="91440" tIns="45720" rIns="91440" bIns="45720">
            <a:spAutoFit/>
          </a:bodyPr>
          <a:lstStyle/>
          <a:p>
            <a:pPr algn="ctr"/>
            <a:r>
              <a:rPr lang="de-DE" sz="5400" b="1" dirty="0">
                <a:ln w="0"/>
                <a:solidFill>
                  <a:srgbClr val="000000"/>
                </a:solidFill>
                <a:effectLst>
                  <a:outerShdw blurRad="38100" dist="19050" dir="2700000" algn="tl" rotWithShape="0">
                    <a:schemeClr val="dk1">
                      <a:alpha val="40000"/>
                    </a:schemeClr>
                  </a:outerShdw>
                </a:effectLst>
              </a:rPr>
              <a:t>Informationen zu Berufe im Hotel- und Gaststättengewerbe</a:t>
            </a:r>
            <a:endParaRPr lang="de-DE" sz="5400" b="1" cap="none" spc="0" dirty="0">
              <a:ln w="0"/>
              <a:solidFill>
                <a:srgbClr val="000000"/>
              </a:solidFill>
              <a:effectLst>
                <a:outerShdw blurRad="38100" dist="19050" dir="2700000" algn="tl" rotWithShape="0">
                  <a:schemeClr val="dk1">
                    <a:alpha val="40000"/>
                  </a:schemeClr>
                </a:outerShdw>
              </a:effectLst>
            </a:endParaRPr>
          </a:p>
        </p:txBody>
      </p:sp>
      <p:sp>
        <p:nvSpPr>
          <p:cNvPr id="9" name="Rechteck 8"/>
          <p:cNvSpPr/>
          <p:nvPr/>
        </p:nvSpPr>
        <p:spPr>
          <a:xfrm>
            <a:off x="9662982" y="1157682"/>
            <a:ext cx="2372489" cy="923330"/>
          </a:xfrm>
          <a:prstGeom prst="rect">
            <a:avLst/>
          </a:prstGeom>
          <a:noFill/>
        </p:spPr>
        <p:txBody>
          <a:bodyPr wrap="square" lIns="91440" tIns="45720" rIns="91440" bIns="45720">
            <a:spAutoFit/>
          </a:bodyPr>
          <a:lstStyle/>
          <a:p>
            <a:pPr algn="ctr"/>
            <a:endParaRPr lang="de-D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9566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eck 10">
            <a:extLst>
              <a:ext uri="{FF2B5EF4-FFF2-40B4-BE49-F238E27FC236}">
                <a16:creationId xmlns:a16="http://schemas.microsoft.com/office/drawing/2014/main" id="{72AC46CB-E41C-431E-B498-6295C0C5E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0952"/>
          </a:xfrm>
          <a:prstGeom prst="rect">
            <a:avLst/>
          </a:prstGeom>
          <a:solidFill>
            <a:srgbClr val="363B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FE1F858-2A30-4F73-962A-B70A9326A7C2}"/>
              </a:ext>
            </a:extLst>
          </p:cNvPr>
          <p:cNvSpPr>
            <a:spLocks noGrp="1"/>
          </p:cNvSpPr>
          <p:nvPr>
            <p:ph type="title"/>
          </p:nvPr>
        </p:nvSpPr>
        <p:spPr>
          <a:xfrm>
            <a:off x="256031" y="1845276"/>
            <a:ext cx="3780509" cy="2001794"/>
          </a:xfrm>
        </p:spPr>
        <p:txBody>
          <a:bodyPr rtlCol="0">
            <a:normAutofit fontScale="90000"/>
          </a:bodyPr>
          <a:lstStyle/>
          <a:p>
            <a:r>
              <a:rPr lang="de-DE" sz="1800" b="1" dirty="0">
                <a:solidFill>
                  <a:srgbClr val="000000"/>
                </a:solidFill>
              </a:rPr>
              <a:t>Berufstyp: Ausbildungsberuf</a:t>
            </a:r>
            <a:br>
              <a:rPr lang="de-DE" sz="1800" b="1" dirty="0">
                <a:solidFill>
                  <a:srgbClr val="000000"/>
                </a:solidFill>
              </a:rPr>
            </a:br>
            <a:br>
              <a:rPr lang="de-DE" sz="1800" b="1" dirty="0">
                <a:solidFill>
                  <a:srgbClr val="000000"/>
                </a:solidFill>
              </a:rPr>
            </a:br>
            <a:r>
              <a:rPr lang="de-DE" sz="1800" b="1" dirty="0">
                <a:solidFill>
                  <a:srgbClr val="000000"/>
                </a:solidFill>
              </a:rPr>
              <a:t>Ausbildungsart:</a:t>
            </a:r>
            <a:br>
              <a:rPr lang="de-DE" sz="1800" b="1" dirty="0">
                <a:solidFill>
                  <a:srgbClr val="000000"/>
                </a:solidFill>
              </a:rPr>
            </a:br>
            <a:r>
              <a:rPr lang="de-DE" sz="1800" b="1" dirty="0">
                <a:solidFill>
                  <a:srgbClr val="000000"/>
                </a:solidFill>
              </a:rPr>
              <a:t>Schulische Ausbildung an Berufsfachschulen (landesrechtlich geregelt)</a:t>
            </a:r>
            <a:br>
              <a:rPr lang="de-DE" sz="1800" b="1" dirty="0">
                <a:solidFill>
                  <a:srgbClr val="000000"/>
                </a:solidFill>
              </a:rPr>
            </a:br>
            <a:br>
              <a:rPr lang="de-DE" sz="1800" b="1" dirty="0">
                <a:solidFill>
                  <a:srgbClr val="000000"/>
                </a:solidFill>
              </a:rPr>
            </a:br>
            <a:r>
              <a:rPr lang="de-DE" sz="1800" b="1" dirty="0">
                <a:solidFill>
                  <a:srgbClr val="000000"/>
                </a:solidFill>
              </a:rPr>
              <a:t>Ausbildungsdauer: 3 Jahre</a:t>
            </a:r>
            <a:br>
              <a:rPr lang="de-DE" sz="1800" b="1" dirty="0">
                <a:solidFill>
                  <a:srgbClr val="000000"/>
                </a:solidFill>
              </a:rPr>
            </a:br>
            <a:br>
              <a:rPr lang="de-DE" sz="1800" b="1" dirty="0">
                <a:solidFill>
                  <a:srgbClr val="000000"/>
                </a:solidFill>
              </a:rPr>
            </a:br>
            <a:r>
              <a:rPr lang="de-DE" sz="1800" b="1" dirty="0">
                <a:solidFill>
                  <a:srgbClr val="000000"/>
                </a:solidFill>
              </a:rPr>
              <a:t>Lernorte: Berufsfachschule und Praktikumsbetrieb</a:t>
            </a:r>
            <a:br>
              <a:rPr lang="de-DE" sz="2400" b="1" dirty="0"/>
            </a:br>
            <a:br>
              <a:rPr lang="de-DE" sz="2400" b="1" dirty="0"/>
            </a:br>
            <a:endParaRPr lang="de-DE" sz="2400" b="1" dirty="0"/>
          </a:p>
        </p:txBody>
      </p:sp>
      <p:sp>
        <p:nvSpPr>
          <p:cNvPr id="7" name="Bildplatzhalter 6"/>
          <p:cNvSpPr>
            <a:spLocks noGrp="1"/>
          </p:cNvSpPr>
          <p:nvPr>
            <p:ph type="pic" idx="1"/>
          </p:nvPr>
        </p:nvSpPr>
        <p:spPr>
          <a:xfrm>
            <a:off x="5428735" y="1243914"/>
            <a:ext cx="5898292" cy="3970637"/>
          </a:xfrm>
          <a:solidFill>
            <a:srgbClr val="F9FBFC"/>
          </a:solidFill>
        </p:spPr>
      </p:sp>
      <p:sp>
        <p:nvSpPr>
          <p:cNvPr id="8" name="Textplatzhalter 7"/>
          <p:cNvSpPr>
            <a:spLocks noGrp="1"/>
          </p:cNvSpPr>
          <p:nvPr>
            <p:ph type="body" sz="half" idx="2"/>
          </p:nvPr>
        </p:nvSpPr>
        <p:spPr>
          <a:xfrm>
            <a:off x="256032" y="4143632"/>
            <a:ext cx="2834640" cy="1671952"/>
          </a:xfrm>
        </p:spPr>
        <p:txBody>
          <a:bodyPr/>
          <a:lstStyle/>
          <a:p>
            <a:r>
              <a:rPr lang="de-DE" dirty="0"/>
              <a:t>  </a:t>
            </a:r>
          </a:p>
        </p:txBody>
      </p:sp>
      <p:pic>
        <p:nvPicPr>
          <p:cNvPr id="5" name="Grafik 4"/>
          <p:cNvPicPr>
            <a:picLocks noChangeAspect="1"/>
          </p:cNvPicPr>
          <p:nvPr/>
        </p:nvPicPr>
        <p:blipFill rotWithShape="1">
          <a:blip r:embed="rId3"/>
          <a:srcRect l="10183" b="1853"/>
          <a:stretch/>
        </p:blipFill>
        <p:spPr>
          <a:xfrm>
            <a:off x="4888657" y="759252"/>
            <a:ext cx="7303343" cy="5330954"/>
          </a:xfrm>
          <a:prstGeom prst="rect">
            <a:avLst/>
          </a:prstGeom>
        </p:spPr>
      </p:pic>
    </p:spTree>
    <p:extLst>
      <p:ext uri="{BB962C8B-B14F-4D97-AF65-F5344CB8AC3E}">
        <p14:creationId xmlns:p14="http://schemas.microsoft.com/office/powerpoint/2010/main" val="139689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732352"/>
            <a:ext cx="3444657" cy="5384152"/>
          </a:xfrm>
          <a:solidFill>
            <a:srgbClr val="363B37"/>
          </a:solidFill>
        </p:spPr>
        <p:txBody>
          <a:bodyPr>
            <a:normAutofit/>
          </a:bodyPr>
          <a:lstStyle/>
          <a:p>
            <a:r>
              <a:rPr lang="de-DE" sz="2000" b="1" dirty="0">
                <a:solidFill>
                  <a:srgbClr val="000000"/>
                </a:solidFill>
              </a:rPr>
              <a:t>Was macht man in diesem Beruf?</a:t>
            </a:r>
            <a:br>
              <a:rPr lang="de-DE" sz="2000" b="1" dirty="0">
                <a:solidFill>
                  <a:srgbClr val="000000"/>
                </a:solidFill>
              </a:rPr>
            </a:br>
            <a:br>
              <a:rPr lang="de-DE" sz="2000" b="1" dirty="0">
                <a:solidFill>
                  <a:srgbClr val="000000"/>
                </a:solidFill>
              </a:rPr>
            </a:br>
            <a:r>
              <a:rPr lang="de-DE" sz="2000" b="1" dirty="0">
                <a:solidFill>
                  <a:srgbClr val="000000"/>
                </a:solidFill>
              </a:rPr>
              <a:t>-Assistenten und Assistentinnen im Bereich Hotelmanagement erledigen kaufmännisch-organisatorische Aufgaben in Hotel- und Gastronomiebetrieben. Sie kalkulieren beispielsweise Übernachtungspreise und arbeiten Dienstpläne aus.</a:t>
            </a:r>
          </a:p>
        </p:txBody>
      </p:sp>
      <p:pic>
        <p:nvPicPr>
          <p:cNvPr id="7" name="Inhaltsplatzhalter 6"/>
          <p:cNvPicPr>
            <a:picLocks noGrp="1" noChangeAspect="1"/>
          </p:cNvPicPr>
          <p:nvPr>
            <p:ph idx="1"/>
          </p:nvPr>
        </p:nvPicPr>
        <p:blipFill>
          <a:blip r:embed="rId3"/>
          <a:stretch>
            <a:fillRect/>
          </a:stretch>
        </p:blipFill>
        <p:spPr>
          <a:xfrm>
            <a:off x="3632750" y="732352"/>
            <a:ext cx="8068287" cy="5384152"/>
          </a:xfrm>
          <a:prstGeom prst="rect">
            <a:avLst/>
          </a:prstGeom>
        </p:spPr>
      </p:pic>
    </p:spTree>
    <p:extLst>
      <p:ext uri="{BB962C8B-B14F-4D97-AF65-F5344CB8AC3E}">
        <p14:creationId xmlns:p14="http://schemas.microsoft.com/office/powerpoint/2010/main" val="207822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765008"/>
            <a:ext cx="3432131" cy="5318837"/>
          </a:xfrm>
          <a:solidFill>
            <a:srgbClr val="363B37"/>
          </a:solidFill>
        </p:spPr>
        <p:txBody>
          <a:bodyPr>
            <a:normAutofit/>
          </a:bodyPr>
          <a:lstStyle/>
          <a:p>
            <a:r>
              <a:rPr lang="de-DE" sz="1800" b="1" dirty="0">
                <a:solidFill>
                  <a:srgbClr val="000000"/>
                </a:solidFill>
              </a:rPr>
              <a:t>Weitere Informationen</a:t>
            </a:r>
            <a:br>
              <a:rPr lang="de-DE" sz="1800" b="1" dirty="0">
                <a:solidFill>
                  <a:srgbClr val="000000"/>
                </a:solidFill>
              </a:rPr>
            </a:br>
            <a:br>
              <a:rPr lang="de-DE" sz="1800" b="1" dirty="0">
                <a:solidFill>
                  <a:srgbClr val="000000"/>
                </a:solidFill>
              </a:rPr>
            </a:br>
            <a:r>
              <a:rPr lang="de-DE" sz="1800" b="1" dirty="0">
                <a:solidFill>
                  <a:srgbClr val="000000"/>
                </a:solidFill>
              </a:rPr>
              <a:t>- Weiterhin organisieren sie Wareneinkauf und -lagerung, Werbe- und Marketingmaßnahmen oder die Arbeit im Empfangsbereich. Sie planen die Tätigkeiten in den verschiedenen Bereichen des Hauses und kontrollieren die Effizienz der Abläufe.</a:t>
            </a:r>
            <a:br>
              <a:rPr lang="de-DE" sz="1800" b="1" dirty="0">
                <a:solidFill>
                  <a:srgbClr val="000000"/>
                </a:solidFill>
              </a:rPr>
            </a:br>
            <a:br>
              <a:rPr lang="de-DE" sz="1800" b="1" dirty="0">
                <a:solidFill>
                  <a:srgbClr val="000000"/>
                </a:solidFill>
              </a:rPr>
            </a:br>
            <a:r>
              <a:rPr lang="de-DE" sz="1800" b="1" dirty="0">
                <a:solidFill>
                  <a:srgbClr val="000000"/>
                </a:solidFill>
              </a:rPr>
              <a:t>-Bei der Planung von Veranstaltungen oder Banketts sind sie Ansprechpartner der Kunden und beraten sie.</a:t>
            </a:r>
            <a:br>
              <a:rPr lang="de-DE" sz="1800" dirty="0"/>
            </a:br>
            <a:br>
              <a:rPr lang="de-DE" sz="1800" dirty="0"/>
            </a:br>
            <a:endParaRPr lang="de-DE" sz="1800" dirty="0"/>
          </a:p>
        </p:txBody>
      </p:sp>
      <p:pic>
        <p:nvPicPr>
          <p:cNvPr id="4" name="Inhaltsplatzhalter 3"/>
          <p:cNvPicPr>
            <a:picLocks noGrp="1" noChangeAspect="1"/>
          </p:cNvPicPr>
          <p:nvPr>
            <p:ph idx="1"/>
          </p:nvPr>
        </p:nvPicPr>
        <p:blipFill>
          <a:blip r:embed="rId3"/>
          <a:stretch>
            <a:fillRect/>
          </a:stretch>
        </p:blipFill>
        <p:spPr>
          <a:xfrm>
            <a:off x="3702634" y="765009"/>
            <a:ext cx="7986100" cy="5318837"/>
          </a:xfrm>
          <a:prstGeom prst="rect">
            <a:avLst/>
          </a:prstGeom>
        </p:spPr>
      </p:pic>
    </p:spTree>
    <p:extLst>
      <p:ext uri="{BB962C8B-B14F-4D97-AF65-F5344CB8AC3E}">
        <p14:creationId xmlns:p14="http://schemas.microsoft.com/office/powerpoint/2010/main" val="20665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39036"/>
            <a:ext cx="3457184" cy="5385537"/>
          </a:xfrm>
          <a:solidFill>
            <a:srgbClr val="363B37"/>
          </a:solidFill>
        </p:spPr>
        <p:txBody>
          <a:bodyPr>
            <a:normAutofit fontScale="90000"/>
          </a:bodyPr>
          <a:lstStyle/>
          <a:p>
            <a:r>
              <a:rPr lang="de-DE" sz="1800" b="1" dirty="0">
                <a:solidFill>
                  <a:srgbClr val="000000"/>
                </a:solidFill>
              </a:rPr>
              <a:t>Wo arbeitest du in diesem Beruf?</a:t>
            </a:r>
            <a:br>
              <a:rPr lang="de-DE" sz="1800" b="1" dirty="0">
                <a:solidFill>
                  <a:srgbClr val="000000"/>
                </a:solidFill>
              </a:rPr>
            </a:br>
            <a:br>
              <a:rPr lang="de-DE" sz="1800" b="1" dirty="0">
                <a:solidFill>
                  <a:srgbClr val="000000"/>
                </a:solidFill>
              </a:rPr>
            </a:br>
            <a:r>
              <a:rPr lang="de-DE" sz="1800" b="1" dirty="0">
                <a:solidFill>
                  <a:srgbClr val="000000"/>
                </a:solidFill>
              </a:rPr>
              <a:t>Assistenten und Assistentinnen im Bereich Hotelmanagement arbeiten in erster Linie</a:t>
            </a:r>
            <a:br>
              <a:rPr lang="de-DE" sz="1800" b="1" dirty="0">
                <a:solidFill>
                  <a:srgbClr val="000000"/>
                </a:solidFill>
              </a:rPr>
            </a:br>
            <a:br>
              <a:rPr lang="de-DE" sz="1800" b="1" dirty="0">
                <a:solidFill>
                  <a:srgbClr val="000000"/>
                </a:solidFill>
              </a:rPr>
            </a:br>
            <a:r>
              <a:rPr lang="de-DE" sz="1800" b="1" dirty="0">
                <a:solidFill>
                  <a:srgbClr val="000000"/>
                </a:solidFill>
              </a:rPr>
              <a:t>in Büroräumen</a:t>
            </a:r>
            <a:br>
              <a:rPr lang="de-DE" sz="1800" b="1" dirty="0">
                <a:solidFill>
                  <a:srgbClr val="000000"/>
                </a:solidFill>
              </a:rPr>
            </a:br>
            <a:br>
              <a:rPr lang="de-DE" sz="1800" b="1" dirty="0">
                <a:solidFill>
                  <a:srgbClr val="000000"/>
                </a:solidFill>
              </a:rPr>
            </a:br>
            <a:r>
              <a:rPr lang="de-DE" sz="1800" b="1" dirty="0">
                <a:solidFill>
                  <a:srgbClr val="000000"/>
                </a:solidFill>
              </a:rPr>
              <a:t>Darüber hinaus arbeiten sie ggf. auch</a:t>
            </a:r>
            <a:br>
              <a:rPr lang="de-DE" sz="1800" b="1" dirty="0">
                <a:solidFill>
                  <a:srgbClr val="000000"/>
                </a:solidFill>
              </a:rPr>
            </a:br>
            <a:br>
              <a:rPr lang="de-DE" sz="1800" b="1" dirty="0">
                <a:solidFill>
                  <a:srgbClr val="000000"/>
                </a:solidFill>
              </a:rPr>
            </a:br>
            <a:r>
              <a:rPr lang="de-DE" sz="1800" b="1" dirty="0">
                <a:solidFill>
                  <a:srgbClr val="000000"/>
                </a:solidFill>
              </a:rPr>
              <a:t>in Veranstaltungsräumen</a:t>
            </a:r>
            <a:br>
              <a:rPr lang="de-DE" sz="1800" b="1" dirty="0">
                <a:solidFill>
                  <a:srgbClr val="000000"/>
                </a:solidFill>
              </a:rPr>
            </a:br>
            <a:br>
              <a:rPr lang="de-DE" sz="1800" b="1" dirty="0">
                <a:solidFill>
                  <a:srgbClr val="000000"/>
                </a:solidFill>
              </a:rPr>
            </a:br>
            <a:r>
              <a:rPr lang="de-DE" sz="1800" b="1" dirty="0">
                <a:solidFill>
                  <a:srgbClr val="000000"/>
                </a:solidFill>
              </a:rPr>
              <a:t>in Gasträumen</a:t>
            </a:r>
            <a:br>
              <a:rPr lang="de-DE" sz="1800" b="1" dirty="0">
                <a:solidFill>
                  <a:srgbClr val="000000"/>
                </a:solidFill>
              </a:rPr>
            </a:br>
            <a:br>
              <a:rPr lang="de-DE" sz="1800" b="1" dirty="0">
                <a:solidFill>
                  <a:srgbClr val="000000"/>
                </a:solidFill>
              </a:rPr>
            </a:br>
            <a:r>
              <a:rPr lang="de-DE" sz="1800" b="1" dirty="0">
                <a:solidFill>
                  <a:srgbClr val="000000"/>
                </a:solidFill>
              </a:rPr>
              <a:t>an der Rezeption</a:t>
            </a:r>
            <a:br>
              <a:rPr lang="de-DE" sz="1800" b="1" dirty="0">
                <a:solidFill>
                  <a:srgbClr val="000000"/>
                </a:solidFill>
              </a:rPr>
            </a:br>
            <a:br>
              <a:rPr lang="de-DE" sz="1800" b="1" dirty="0">
                <a:solidFill>
                  <a:srgbClr val="000000"/>
                </a:solidFill>
              </a:rPr>
            </a:br>
            <a:r>
              <a:rPr lang="de-DE" sz="1800" b="1" dirty="0">
                <a:solidFill>
                  <a:srgbClr val="000000"/>
                </a:solidFill>
              </a:rPr>
              <a:t>in Magazin- und Lagerräumen</a:t>
            </a:r>
            <a:br>
              <a:rPr lang="de-DE" sz="1800" b="1" dirty="0">
                <a:solidFill>
                  <a:srgbClr val="000000"/>
                </a:solidFill>
              </a:rPr>
            </a:br>
            <a:br>
              <a:rPr lang="de-DE" sz="1800" b="1" dirty="0">
                <a:solidFill>
                  <a:srgbClr val="000000"/>
                </a:solidFill>
              </a:rPr>
            </a:br>
            <a:r>
              <a:rPr lang="de-DE" sz="1800" b="1" dirty="0">
                <a:solidFill>
                  <a:srgbClr val="000000"/>
                </a:solidFill>
              </a:rPr>
              <a:t>im Freien</a:t>
            </a:r>
            <a:br>
              <a:rPr lang="de-DE" sz="1800" b="1" dirty="0">
                <a:solidFill>
                  <a:srgbClr val="000000"/>
                </a:solidFill>
              </a:rPr>
            </a:br>
            <a:br>
              <a:rPr lang="de-DE" sz="1800" b="1" dirty="0">
                <a:solidFill>
                  <a:srgbClr val="000000"/>
                </a:solidFill>
              </a:rPr>
            </a:br>
            <a:r>
              <a:rPr lang="de-DE" sz="1800" b="1" dirty="0">
                <a:solidFill>
                  <a:srgbClr val="000000"/>
                </a:solidFill>
              </a:rPr>
              <a:t>in Verkaufs- und Informationsstellen</a:t>
            </a:r>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rotWithShape="1">
          <a:blip r:embed="rId2"/>
          <a:srcRect r="4759"/>
          <a:stretch/>
        </p:blipFill>
        <p:spPr>
          <a:xfrm>
            <a:off x="3869268" y="864107"/>
            <a:ext cx="7522562" cy="5260467"/>
          </a:xfrm>
          <a:prstGeom prst="rect">
            <a:avLst/>
          </a:prstGeom>
        </p:spPr>
      </p:pic>
    </p:spTree>
    <p:extLst>
      <p:ext uri="{BB962C8B-B14F-4D97-AF65-F5344CB8AC3E}">
        <p14:creationId xmlns:p14="http://schemas.microsoft.com/office/powerpoint/2010/main" val="55997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74096"/>
            <a:ext cx="3444658" cy="5300663"/>
          </a:xfrm>
          <a:solidFill>
            <a:srgbClr val="363B37"/>
          </a:solidFill>
        </p:spPr>
        <p:txBody>
          <a:bodyPr/>
          <a:lstStyle/>
          <a:p>
            <a:r>
              <a:rPr lang="de-DE" sz="1800" b="1" dirty="0">
                <a:solidFill>
                  <a:srgbClr val="000000"/>
                </a:solidFill>
              </a:rPr>
              <a:t>Welchen </a:t>
            </a:r>
            <a:br>
              <a:rPr lang="de-DE" sz="1800" b="1" dirty="0">
                <a:solidFill>
                  <a:srgbClr val="000000"/>
                </a:solidFill>
              </a:rPr>
            </a:br>
            <a:r>
              <a:rPr lang="de-DE" sz="1800" b="1" dirty="0">
                <a:solidFill>
                  <a:srgbClr val="000000"/>
                </a:solidFill>
              </a:rPr>
              <a:t>Schulabschluss brauchst du?</a:t>
            </a:r>
            <a:br>
              <a:rPr lang="de-DE" sz="1800" b="1" dirty="0">
                <a:solidFill>
                  <a:srgbClr val="000000"/>
                </a:solidFill>
              </a:rPr>
            </a:br>
            <a:br>
              <a:rPr lang="de-DE" sz="1800" b="1" dirty="0">
                <a:solidFill>
                  <a:srgbClr val="000000"/>
                </a:solidFill>
              </a:rPr>
            </a:br>
            <a:r>
              <a:rPr lang="de-DE" sz="1800" b="1" dirty="0">
                <a:solidFill>
                  <a:srgbClr val="000000"/>
                </a:solidFill>
              </a:rPr>
              <a:t>Für die Ausbildung wird i.d.R. ein mittlerer Bildungsabschluss oder die Fachhochschulreife vorausgesetzt. Die Berufsfachschulen wählen Bewerber/innen nach eigenen Kriterien aus.</a:t>
            </a:r>
            <a:br>
              <a:rPr lang="de-DE" dirty="0"/>
            </a:br>
            <a:br>
              <a:rPr lang="de-DE" dirty="0"/>
            </a:br>
            <a:endParaRPr lang="de-DE" dirty="0"/>
          </a:p>
        </p:txBody>
      </p:sp>
      <p:pic>
        <p:nvPicPr>
          <p:cNvPr id="6" name="Inhaltsplatzhalter 5"/>
          <p:cNvPicPr>
            <a:picLocks noGrp="1" noChangeAspect="1"/>
          </p:cNvPicPr>
          <p:nvPr>
            <p:ph idx="1"/>
          </p:nvPr>
        </p:nvPicPr>
        <p:blipFill>
          <a:blip r:embed="rId3"/>
          <a:stretch>
            <a:fillRect/>
          </a:stretch>
        </p:blipFill>
        <p:spPr>
          <a:xfrm>
            <a:off x="3719623" y="774096"/>
            <a:ext cx="7950995" cy="5300663"/>
          </a:xfrm>
          <a:prstGeom prst="rect">
            <a:avLst/>
          </a:prstGeom>
        </p:spPr>
      </p:pic>
    </p:spTree>
    <p:extLst>
      <p:ext uri="{BB962C8B-B14F-4D97-AF65-F5344CB8AC3E}">
        <p14:creationId xmlns:p14="http://schemas.microsoft.com/office/powerpoint/2010/main" val="25594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4088"/>
            <a:ext cx="3432132" cy="5311035"/>
          </a:xfrm>
          <a:solidFill>
            <a:srgbClr val="363B37"/>
          </a:solidFill>
        </p:spPr>
        <p:txBody>
          <a:bodyPr>
            <a:normAutofit/>
          </a:bodyPr>
          <a:lstStyle/>
          <a:p>
            <a:r>
              <a:rPr lang="de-DE" sz="1600" b="1" dirty="0">
                <a:solidFill>
                  <a:srgbClr val="000000"/>
                </a:solidFill>
              </a:rPr>
              <a:t>Diese Anforderungen hat der Beruf?</a:t>
            </a:r>
            <a:br>
              <a:rPr lang="de-DE" sz="1600" b="1" dirty="0">
                <a:solidFill>
                  <a:srgbClr val="000000"/>
                </a:solidFill>
              </a:rPr>
            </a:br>
            <a:br>
              <a:rPr lang="de-DE" sz="1600" b="1" dirty="0">
                <a:solidFill>
                  <a:srgbClr val="000000"/>
                </a:solidFill>
              </a:rPr>
            </a:br>
            <a:r>
              <a:rPr lang="de-DE" sz="1600" b="1" dirty="0">
                <a:solidFill>
                  <a:srgbClr val="000000"/>
                </a:solidFill>
              </a:rPr>
              <a:t>-Kaufmännisches Denken und Verhandlungsgeschick (z.B. Übernachtungspreise kalkulieren, mit Lieferanten über Mengenrabatte verhandeln)</a:t>
            </a:r>
            <a:br>
              <a:rPr lang="de-DE" sz="1600" b="1" dirty="0">
                <a:solidFill>
                  <a:srgbClr val="000000"/>
                </a:solidFill>
              </a:rPr>
            </a:br>
            <a:br>
              <a:rPr lang="de-DE" sz="1600" b="1" dirty="0">
                <a:solidFill>
                  <a:srgbClr val="000000"/>
                </a:solidFill>
              </a:rPr>
            </a:br>
            <a:r>
              <a:rPr lang="de-DE" sz="1600" b="1" dirty="0">
                <a:solidFill>
                  <a:srgbClr val="000000"/>
                </a:solidFill>
              </a:rPr>
              <a:t>-Kommunikationsfähigkeit und Kunden- und Serviceorientierung (z.B. Kunden beim Verkauf touristischer Dienstleistungen beraten)</a:t>
            </a:r>
            <a:br>
              <a:rPr lang="de-DE" sz="1600" b="1" dirty="0">
                <a:solidFill>
                  <a:srgbClr val="000000"/>
                </a:solidFill>
              </a:rPr>
            </a:br>
            <a:br>
              <a:rPr lang="de-DE" sz="1600" b="1" dirty="0">
                <a:solidFill>
                  <a:srgbClr val="000000"/>
                </a:solidFill>
              </a:rPr>
            </a:br>
            <a:r>
              <a:rPr lang="de-DE" sz="1600" b="1" dirty="0">
                <a:solidFill>
                  <a:srgbClr val="000000"/>
                </a:solidFill>
              </a:rPr>
              <a:t>-Organisatorische Fähigkeiten und Flexibilität (z.B. Hochzeiten oder Tagungen planen, sich an wechselnde Arbeitsanforderungen anpassen)</a:t>
            </a:r>
            <a:br>
              <a:rPr lang="de-DE" sz="1600" b="1" dirty="0">
                <a:solidFill>
                  <a:srgbClr val="000000"/>
                </a:solidFill>
              </a:rPr>
            </a:br>
            <a:br>
              <a:rPr lang="de-DE" sz="1600" b="1" dirty="0">
                <a:solidFill>
                  <a:srgbClr val="000000"/>
                </a:solidFill>
              </a:rPr>
            </a:br>
            <a:r>
              <a:rPr lang="de-DE" sz="1600" b="1" dirty="0">
                <a:solidFill>
                  <a:srgbClr val="000000"/>
                </a:solidFill>
              </a:rPr>
              <a:t>-Interkulturelle Kompetenz und Kontaktbereitschaft (z.B. auf Gäste aus anderen Kulturkreisen eingehen)</a:t>
            </a:r>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rotWithShape="1">
          <a:blip r:embed="rId2"/>
          <a:srcRect t="-186" r="4914" b="186"/>
          <a:stretch/>
        </p:blipFill>
        <p:spPr>
          <a:xfrm>
            <a:off x="3869268" y="864108"/>
            <a:ext cx="7303557" cy="5120640"/>
          </a:xfrm>
          <a:prstGeom prst="rect">
            <a:avLst/>
          </a:prstGeom>
        </p:spPr>
      </p:pic>
    </p:spTree>
    <p:extLst>
      <p:ext uri="{BB962C8B-B14F-4D97-AF65-F5344CB8AC3E}">
        <p14:creationId xmlns:p14="http://schemas.microsoft.com/office/powerpoint/2010/main" val="24081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Rahmen">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541854-87B3-4953-A183-EF3BD285377B}">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E577E783-5AB8-45E6-9E56-AE4007523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9BFA2-1FA5-44A1-B975-10D6BF58E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Architekturentwurf</Template>
  <TotalTime>0</TotalTime>
  <Words>507</Words>
  <Application>Microsoft Macintosh PowerPoint</Application>
  <PresentationFormat>Breitbild</PresentationFormat>
  <Paragraphs>27</Paragraphs>
  <Slides>11</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Calibri</vt:lpstr>
      <vt:lpstr>Corbel</vt:lpstr>
      <vt:lpstr>Wingdings 2</vt:lpstr>
      <vt:lpstr>Rahmen</vt:lpstr>
      <vt:lpstr>Assistent/in - Hotelmanagement</vt:lpstr>
      <vt:lpstr>Informationen zu Dienstleistung</vt:lpstr>
      <vt:lpstr>PowerPoint-Präsentation</vt:lpstr>
      <vt:lpstr>Berufstyp: Ausbildungsberuf  Ausbildungsart: Schulische Ausbildung an Berufsfachschulen (landesrechtlich geregelt)  Ausbildungsdauer: 3 Jahre  Lernorte: Berufsfachschule und Praktikumsbetrieb  </vt:lpstr>
      <vt:lpstr>Was macht man in diesem Beruf?  -Assistenten und Assistentinnen im Bereich Hotelmanagement erledigen kaufmännisch-organisatorische Aufgaben in Hotel- und Gastronomiebetrieben. Sie kalkulieren beispielsweise Übernachtungspreise und arbeiten Dienstpläne aus.</vt:lpstr>
      <vt:lpstr>Weitere Informationen  - Weiterhin organisieren sie Wareneinkauf und -lagerung, Werbe- und Marketingmaßnahmen oder die Arbeit im Empfangsbereich. Sie planen die Tätigkeiten in den verschiedenen Bereichen des Hauses und kontrollieren die Effizienz der Abläufe.  -Bei der Planung von Veranstaltungen oder Banketts sind sie Ansprechpartner der Kunden und beraten sie.  </vt:lpstr>
      <vt:lpstr>Wo arbeitest du in diesem Beruf?  Assistenten und Assistentinnen im Bereich Hotelmanagement arbeiten in erster Linie  in Büroräumen  Darüber hinaus arbeiten sie ggf. auch  in Veranstaltungsräumen  in Gasträumen  an der Rezeption  in Magazin- und Lagerräumen  im Freien  in Verkaufs- und Informationsstellen</vt:lpstr>
      <vt:lpstr>Welchen  Schulabschluss brauchst du?  Für die Ausbildung wird i.d.R. ein mittlerer Bildungsabschluss oder die Fachhochschulreife vorausgesetzt. Die Berufsfachschulen wählen Bewerber/innen nach eigenen Kriterien aus.  </vt:lpstr>
      <vt:lpstr>Diese Anforderungen hat der Beruf?  -Kaufmännisches Denken und Verhandlungsgeschick (z.B. Übernachtungspreise kalkulieren, mit Lieferanten über Mengenrabatte verhandeln)  -Kommunikationsfähigkeit und Kunden- und Serviceorientierung (z.B. Kunden beim Verkauf touristischer Dienstleistungen beraten)  -Organisatorische Fähigkeiten und Flexibilität (z.B. Hochzeiten oder Tagungen planen, sich an wechselnde Arbeitsanforderungen anpassen)  -Interkulturelle Kompetenz und Kontaktbereitschaft (z.B. auf Gäste aus anderen Kulturkreisen eingehen)</vt:lpstr>
      <vt:lpstr>Was verdienst du während der Ausbildung?   Während der schulischen Ausbildung erhält man keine Vergütung. An manchen Schulen fallen für die Ausbildung Kosten an, z.B. Schulgeld, Aufnahme- und Prüfungsgebühren.</vt:lpstr>
      <vt:lpstr>Meine Meinung:  Ich finde diesen beruf  sehr interessant , aber ich weiß nicht ob ich es machen will.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2023-04-24T06:56:37Z</dcterms:created>
  <dcterms:modified xsi:type="dcterms:W3CDTF">2023-07-14T06:24:58Z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