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5" autoAdjust="0"/>
    <p:restoredTop sz="94660"/>
  </p:normalViewPr>
  <p:slideViewPr>
    <p:cSldViewPr snapToGrid="0">
      <p:cViewPr varScale="1">
        <p:scale>
          <a:sx n="108" d="100"/>
          <a:sy n="108" d="100"/>
        </p:scale>
        <p:origin x="48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0F654616-9E38-431F-9283-D9967F98C650}" type="datetimeFigureOut">
              <a:rPr lang="de-DE" smtClean="0"/>
              <a:t>14.07.23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D61AB11-E8B9-42A1-B3E0-3184B0837560}" type="slidenum">
              <a:rPr lang="de-DE" smtClean="0"/>
              <a:t>‹Nr.›</a:t>
            </a:fld>
            <a:endParaRPr lang="de-DE"/>
          </a:p>
        </p:txBody>
      </p:sp>
    </p:spTree>
    <p:extLst>
      <p:ext uri="{BB962C8B-B14F-4D97-AF65-F5344CB8AC3E}">
        <p14:creationId xmlns:p14="http://schemas.microsoft.com/office/powerpoint/2010/main" val="3397968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0F654616-9E38-431F-9283-D9967F98C650}" type="datetimeFigureOut">
              <a:rPr lang="de-DE" smtClean="0"/>
              <a:t>14.07.23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D61AB11-E8B9-42A1-B3E0-3184B0837560}" type="slidenum">
              <a:rPr lang="de-DE" smtClean="0"/>
              <a:t>‹Nr.›</a:t>
            </a:fld>
            <a:endParaRPr lang="de-DE"/>
          </a:p>
        </p:txBody>
      </p:sp>
    </p:spTree>
    <p:extLst>
      <p:ext uri="{BB962C8B-B14F-4D97-AF65-F5344CB8AC3E}">
        <p14:creationId xmlns:p14="http://schemas.microsoft.com/office/powerpoint/2010/main" val="3715743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0F654616-9E38-431F-9283-D9967F98C650}" type="datetimeFigureOut">
              <a:rPr lang="de-DE" smtClean="0"/>
              <a:t>14.07.23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D61AB11-E8B9-42A1-B3E0-3184B0837560}" type="slidenum">
              <a:rPr lang="de-DE" smtClean="0"/>
              <a:t>‹Nr.›</a:t>
            </a:fld>
            <a:endParaRPr lang="de-DE"/>
          </a:p>
        </p:txBody>
      </p:sp>
    </p:spTree>
    <p:extLst>
      <p:ext uri="{BB962C8B-B14F-4D97-AF65-F5344CB8AC3E}">
        <p14:creationId xmlns:p14="http://schemas.microsoft.com/office/powerpoint/2010/main" val="2614678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0F654616-9E38-431F-9283-D9967F98C650}" type="datetimeFigureOut">
              <a:rPr lang="de-DE" smtClean="0"/>
              <a:t>14.07.23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D61AB11-E8B9-42A1-B3E0-3184B0837560}" type="slidenum">
              <a:rPr lang="de-DE" smtClean="0"/>
              <a:t>‹Nr.›</a:t>
            </a:fld>
            <a:endParaRPr lang="de-DE"/>
          </a:p>
        </p:txBody>
      </p:sp>
    </p:spTree>
    <p:extLst>
      <p:ext uri="{BB962C8B-B14F-4D97-AF65-F5344CB8AC3E}">
        <p14:creationId xmlns:p14="http://schemas.microsoft.com/office/powerpoint/2010/main" val="205506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0F654616-9E38-431F-9283-D9967F98C650}" type="datetimeFigureOut">
              <a:rPr lang="de-DE" smtClean="0"/>
              <a:t>14.07.23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D61AB11-E8B9-42A1-B3E0-3184B0837560}" type="slidenum">
              <a:rPr lang="de-DE" smtClean="0"/>
              <a:t>‹Nr.›</a:t>
            </a:fld>
            <a:endParaRPr lang="de-DE"/>
          </a:p>
        </p:txBody>
      </p:sp>
    </p:spTree>
    <p:extLst>
      <p:ext uri="{BB962C8B-B14F-4D97-AF65-F5344CB8AC3E}">
        <p14:creationId xmlns:p14="http://schemas.microsoft.com/office/powerpoint/2010/main" val="458232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0F654616-9E38-431F-9283-D9967F98C650}" type="datetimeFigureOut">
              <a:rPr lang="de-DE" smtClean="0"/>
              <a:t>14.07.23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D61AB11-E8B9-42A1-B3E0-3184B0837560}" type="slidenum">
              <a:rPr lang="de-DE" smtClean="0"/>
              <a:t>‹Nr.›</a:t>
            </a:fld>
            <a:endParaRPr lang="de-DE"/>
          </a:p>
        </p:txBody>
      </p:sp>
    </p:spTree>
    <p:extLst>
      <p:ext uri="{BB962C8B-B14F-4D97-AF65-F5344CB8AC3E}">
        <p14:creationId xmlns:p14="http://schemas.microsoft.com/office/powerpoint/2010/main" val="270946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0F654616-9E38-431F-9283-D9967F98C650}" type="datetimeFigureOut">
              <a:rPr lang="de-DE" smtClean="0"/>
              <a:t>14.07.23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BD61AB11-E8B9-42A1-B3E0-3184B0837560}" type="slidenum">
              <a:rPr lang="de-DE" smtClean="0"/>
              <a:t>‹Nr.›</a:t>
            </a:fld>
            <a:endParaRPr lang="de-DE"/>
          </a:p>
        </p:txBody>
      </p:sp>
    </p:spTree>
    <p:extLst>
      <p:ext uri="{BB962C8B-B14F-4D97-AF65-F5344CB8AC3E}">
        <p14:creationId xmlns:p14="http://schemas.microsoft.com/office/powerpoint/2010/main" val="3256330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0F654616-9E38-431F-9283-D9967F98C650}" type="datetimeFigureOut">
              <a:rPr lang="de-DE" smtClean="0"/>
              <a:t>14.07.23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BD61AB11-E8B9-42A1-B3E0-3184B0837560}" type="slidenum">
              <a:rPr lang="de-DE" smtClean="0"/>
              <a:t>‹Nr.›</a:t>
            </a:fld>
            <a:endParaRPr lang="de-DE"/>
          </a:p>
        </p:txBody>
      </p:sp>
    </p:spTree>
    <p:extLst>
      <p:ext uri="{BB962C8B-B14F-4D97-AF65-F5344CB8AC3E}">
        <p14:creationId xmlns:p14="http://schemas.microsoft.com/office/powerpoint/2010/main" val="3183054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F654616-9E38-431F-9283-D9967F98C650}" type="datetimeFigureOut">
              <a:rPr lang="de-DE" smtClean="0"/>
              <a:t>14.07.23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BD61AB11-E8B9-42A1-B3E0-3184B0837560}" type="slidenum">
              <a:rPr lang="de-DE" smtClean="0"/>
              <a:t>‹Nr.›</a:t>
            </a:fld>
            <a:endParaRPr lang="de-DE"/>
          </a:p>
        </p:txBody>
      </p:sp>
    </p:spTree>
    <p:extLst>
      <p:ext uri="{BB962C8B-B14F-4D97-AF65-F5344CB8AC3E}">
        <p14:creationId xmlns:p14="http://schemas.microsoft.com/office/powerpoint/2010/main" val="3194537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0F654616-9E38-431F-9283-D9967F98C650}" type="datetimeFigureOut">
              <a:rPr lang="de-DE" smtClean="0"/>
              <a:t>14.07.23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D61AB11-E8B9-42A1-B3E0-3184B0837560}" type="slidenum">
              <a:rPr lang="de-DE" smtClean="0"/>
              <a:t>‹Nr.›</a:t>
            </a:fld>
            <a:endParaRPr lang="de-DE"/>
          </a:p>
        </p:txBody>
      </p:sp>
    </p:spTree>
    <p:extLst>
      <p:ext uri="{BB962C8B-B14F-4D97-AF65-F5344CB8AC3E}">
        <p14:creationId xmlns:p14="http://schemas.microsoft.com/office/powerpoint/2010/main" val="2700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0F654616-9E38-431F-9283-D9967F98C650}" type="datetimeFigureOut">
              <a:rPr lang="de-DE" smtClean="0"/>
              <a:t>14.07.23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D61AB11-E8B9-42A1-B3E0-3184B0837560}" type="slidenum">
              <a:rPr lang="de-DE" smtClean="0"/>
              <a:t>‹Nr.›</a:t>
            </a:fld>
            <a:endParaRPr lang="de-DE"/>
          </a:p>
        </p:txBody>
      </p:sp>
    </p:spTree>
    <p:extLst>
      <p:ext uri="{BB962C8B-B14F-4D97-AF65-F5344CB8AC3E}">
        <p14:creationId xmlns:p14="http://schemas.microsoft.com/office/powerpoint/2010/main" val="3396987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54616-9E38-431F-9283-D9967F98C650}" type="datetimeFigureOut">
              <a:rPr lang="de-DE" smtClean="0"/>
              <a:t>14.07.23</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AB11-E8B9-42A1-B3E0-3184B0837560}" type="slidenum">
              <a:rPr lang="de-DE" smtClean="0"/>
              <a:t>‹Nr.›</a:t>
            </a:fld>
            <a:endParaRPr lang="de-DE"/>
          </a:p>
        </p:txBody>
      </p:sp>
    </p:spTree>
    <p:extLst>
      <p:ext uri="{BB962C8B-B14F-4D97-AF65-F5344CB8AC3E}">
        <p14:creationId xmlns:p14="http://schemas.microsoft.com/office/powerpoint/2010/main" val="412938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404765" y="230351"/>
            <a:ext cx="9086763" cy="2363032"/>
          </a:xfrm>
        </p:spPr>
        <p:txBody>
          <a:bodyPr/>
          <a:lstStyle/>
          <a:p>
            <a:r>
              <a:rPr lang="de-DE" dirty="0"/>
              <a:t>Fahrradmonteur</a:t>
            </a:r>
          </a:p>
        </p:txBody>
      </p:sp>
      <p:sp>
        <p:nvSpPr>
          <p:cNvPr id="3" name="Untertitel 2"/>
          <p:cNvSpPr>
            <a:spLocks noGrp="1"/>
          </p:cNvSpPr>
          <p:nvPr>
            <p:ph type="subTitle" idx="1"/>
          </p:nvPr>
        </p:nvSpPr>
        <p:spPr>
          <a:xfrm>
            <a:off x="1404765" y="2593383"/>
            <a:ext cx="9144000" cy="3243123"/>
          </a:xfrm>
        </p:spPr>
        <p:txBody>
          <a:bodyPr/>
          <a:lstStyle/>
          <a:p>
            <a:endParaRPr lang="de-DE" dirty="0"/>
          </a:p>
        </p:txBody>
      </p:sp>
      <p:pic>
        <p:nvPicPr>
          <p:cNvPr id="5" name="Picture 2" descr="Karriere - main mobility Unternehmensgrup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0348" y="2593383"/>
            <a:ext cx="6095595" cy="3243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80727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u="sng" dirty="0"/>
              <a:t>Was verdient man in der Ausbildung?</a:t>
            </a:r>
          </a:p>
        </p:txBody>
      </p:sp>
      <p:sp>
        <p:nvSpPr>
          <p:cNvPr id="3" name="Inhaltsplatzhalter 2"/>
          <p:cNvSpPr>
            <a:spLocks noGrp="1"/>
          </p:cNvSpPr>
          <p:nvPr>
            <p:ph idx="1"/>
          </p:nvPr>
        </p:nvSpPr>
        <p:spPr/>
        <p:txBody>
          <a:bodyPr/>
          <a:lstStyle/>
          <a:p>
            <a:r>
              <a:rPr lang="de-DE" dirty="0"/>
              <a:t>1. Ausbildungsjahr: € 815 bis € 1.008 (Handel*), € 620 bis € 650 (Handwerk*), € 976 bis € 1.097 (Industrie*)</a:t>
            </a:r>
          </a:p>
          <a:p>
            <a:endParaRPr lang="de-DE" dirty="0"/>
          </a:p>
          <a:p>
            <a:r>
              <a:rPr lang="de-DE" dirty="0"/>
              <a:t>2. Ausbildungsjahr: € 865 bis € 1.065 (Handel*), € 700 bis € 732 (Handwerk*), € 1.029 bis € 1.128 (Industrie*)</a:t>
            </a:r>
          </a:p>
        </p:txBody>
      </p:sp>
    </p:spTree>
    <p:extLst>
      <p:ext uri="{BB962C8B-B14F-4D97-AF65-F5344CB8AC3E}">
        <p14:creationId xmlns:p14="http://schemas.microsoft.com/office/powerpoint/2010/main" val="193892966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80">
                                          <p:stCondLst>
                                            <p:cond delay="0"/>
                                          </p:stCondLst>
                                        </p:cTn>
                                        <p:tgtEl>
                                          <p:spTgt spid="3">
                                            <p:txEl>
                                              <p:pRg st="2" end="2"/>
                                            </p:txEl>
                                          </p:spTgt>
                                        </p:tgtEl>
                                      </p:cBhvr>
                                    </p:animEffect>
                                    <p:anim calcmode="lin" valueType="num">
                                      <p:cBhvr>
                                        <p:cTn id="2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2" end="2"/>
                                            </p:txEl>
                                          </p:spTgt>
                                        </p:tgtEl>
                                      </p:cBhvr>
                                      <p:to x="100000" y="60000"/>
                                    </p:animScale>
                                    <p:animScale>
                                      <p:cBhvr>
                                        <p:cTn id="32" dur="166" decel="50000">
                                          <p:stCondLst>
                                            <p:cond delay="676"/>
                                          </p:stCondLst>
                                        </p:cTn>
                                        <p:tgtEl>
                                          <p:spTgt spid="3">
                                            <p:txEl>
                                              <p:pRg st="2" end="2"/>
                                            </p:txEl>
                                          </p:spTgt>
                                        </p:tgtEl>
                                      </p:cBhvr>
                                      <p:to x="100000" y="100000"/>
                                    </p:animScale>
                                    <p:animScale>
                                      <p:cBhvr>
                                        <p:cTn id="33" dur="26">
                                          <p:stCondLst>
                                            <p:cond delay="1312"/>
                                          </p:stCondLst>
                                        </p:cTn>
                                        <p:tgtEl>
                                          <p:spTgt spid="3">
                                            <p:txEl>
                                              <p:pRg st="2" end="2"/>
                                            </p:txEl>
                                          </p:spTgt>
                                        </p:tgtEl>
                                      </p:cBhvr>
                                      <p:to x="100000" y="80000"/>
                                    </p:animScale>
                                    <p:animScale>
                                      <p:cBhvr>
                                        <p:cTn id="34" dur="166" decel="50000">
                                          <p:stCondLst>
                                            <p:cond delay="1338"/>
                                          </p:stCondLst>
                                        </p:cTn>
                                        <p:tgtEl>
                                          <p:spTgt spid="3">
                                            <p:txEl>
                                              <p:pRg st="2" end="2"/>
                                            </p:txEl>
                                          </p:spTgt>
                                        </p:tgtEl>
                                      </p:cBhvr>
                                      <p:to x="100000" y="100000"/>
                                    </p:animScale>
                                    <p:animScale>
                                      <p:cBhvr>
                                        <p:cTn id="35" dur="26">
                                          <p:stCondLst>
                                            <p:cond delay="1642"/>
                                          </p:stCondLst>
                                        </p:cTn>
                                        <p:tgtEl>
                                          <p:spTgt spid="3">
                                            <p:txEl>
                                              <p:pRg st="2" end="2"/>
                                            </p:txEl>
                                          </p:spTgt>
                                        </p:tgtEl>
                                      </p:cBhvr>
                                      <p:to x="100000" y="90000"/>
                                    </p:animScale>
                                    <p:animScale>
                                      <p:cBhvr>
                                        <p:cTn id="36" dur="166" decel="50000">
                                          <p:stCondLst>
                                            <p:cond delay="1668"/>
                                          </p:stCondLst>
                                        </p:cTn>
                                        <p:tgtEl>
                                          <p:spTgt spid="3">
                                            <p:txEl>
                                              <p:pRg st="2" end="2"/>
                                            </p:txEl>
                                          </p:spTgt>
                                        </p:tgtEl>
                                      </p:cBhvr>
                                      <p:to x="100000" y="100000"/>
                                    </p:animScale>
                                    <p:animScale>
                                      <p:cBhvr>
                                        <p:cTn id="37" dur="26">
                                          <p:stCondLst>
                                            <p:cond delay="1808"/>
                                          </p:stCondLst>
                                        </p:cTn>
                                        <p:tgtEl>
                                          <p:spTgt spid="3">
                                            <p:txEl>
                                              <p:pRg st="2" end="2"/>
                                            </p:txEl>
                                          </p:spTgt>
                                        </p:tgtEl>
                                      </p:cBhvr>
                                      <p:to x="100000" y="95000"/>
                                    </p:animScale>
                                    <p:animScale>
                                      <p:cBhvr>
                                        <p:cTn id="38" dur="166" decel="50000">
                                          <p:stCondLst>
                                            <p:cond delay="1834"/>
                                          </p:stCondLst>
                                        </p:cTn>
                                        <p:tgtEl>
                                          <p:spTgt spid="3">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45"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2000"/>
                                        <p:tgtEl>
                                          <p:spTgt spid="2"/>
                                        </p:tgtEl>
                                      </p:cBhvr>
                                    </p:animEffect>
                                    <p:anim calcmode="lin" valueType="num">
                                      <p:cBhvr>
                                        <p:cTn id="44" dur="2000" fill="hold"/>
                                        <p:tgtEl>
                                          <p:spTgt spid="2"/>
                                        </p:tgtEl>
                                        <p:attrNameLst>
                                          <p:attrName>ppt_w</p:attrName>
                                        </p:attrNameLst>
                                      </p:cBhvr>
                                      <p:tavLst>
                                        <p:tav tm="0" fmla="#ppt_w*sin(2.5*pi*$)">
                                          <p:val>
                                            <p:fltVal val="0"/>
                                          </p:val>
                                        </p:tav>
                                        <p:tav tm="100000">
                                          <p:val>
                                            <p:fltVal val="1"/>
                                          </p:val>
                                        </p:tav>
                                      </p:tavLst>
                                    </p:anim>
                                    <p:anim calcmode="lin" valueType="num">
                                      <p:cBhvr>
                                        <p:cTn id="45"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6000" b="1" u="sng" dirty="0"/>
              <a:t>Kann ich mir den Beruf vorstellen?</a:t>
            </a:r>
          </a:p>
        </p:txBody>
      </p:sp>
      <p:sp>
        <p:nvSpPr>
          <p:cNvPr id="3" name="Inhaltsplatzhalter 2"/>
          <p:cNvSpPr>
            <a:spLocks noGrp="1"/>
          </p:cNvSpPr>
          <p:nvPr>
            <p:ph idx="1"/>
          </p:nvPr>
        </p:nvSpPr>
        <p:spPr/>
        <p:txBody>
          <a:bodyPr/>
          <a:lstStyle/>
          <a:p>
            <a:r>
              <a:rPr lang="de-DE" dirty="0"/>
              <a:t>Also ich kann mir den Beruf sehr gut vorstellen weil ich auch jetzt schon sehr viel mit Fahrräder zu tun hab. Mein Hobby ist auch Fahrrad fahren über Rampen, der Name der Sportart </a:t>
            </a:r>
            <a:r>
              <a:rPr lang="de-DE" dirty="0" err="1"/>
              <a:t>heist</a:t>
            </a:r>
            <a:r>
              <a:rPr lang="de-DE" dirty="0"/>
              <a:t> </a:t>
            </a:r>
            <a:r>
              <a:rPr lang="de-DE" dirty="0" err="1"/>
              <a:t>Dirtjump</a:t>
            </a:r>
            <a:r>
              <a:rPr lang="de-DE" dirty="0"/>
              <a:t>.  </a:t>
            </a:r>
          </a:p>
        </p:txBody>
      </p:sp>
    </p:spTree>
    <p:extLst>
      <p:ext uri="{BB962C8B-B14F-4D97-AF65-F5344CB8AC3E}">
        <p14:creationId xmlns:p14="http://schemas.microsoft.com/office/powerpoint/2010/main" val="50754420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a:t>Mein Beruf kommt aus dem Berufsfeld Technik</a:t>
            </a:r>
            <a:r>
              <a:rPr lang="de-DE" dirty="0"/>
              <a:t>:</a:t>
            </a:r>
          </a:p>
        </p:txBody>
      </p:sp>
      <p:pic>
        <p:nvPicPr>
          <p:cNvPr id="4" name="Inhaltsplatzhalter 3"/>
          <p:cNvPicPr>
            <a:picLocks noGrp="1" noChangeAspect="1"/>
          </p:cNvPicPr>
          <p:nvPr>
            <p:ph idx="1"/>
          </p:nvPr>
        </p:nvPicPr>
        <p:blipFill>
          <a:blip r:embed="rId2"/>
          <a:stretch>
            <a:fillRect/>
          </a:stretch>
        </p:blipFill>
        <p:spPr>
          <a:xfrm>
            <a:off x="0" y="3372280"/>
            <a:ext cx="7652084" cy="3657599"/>
          </a:xfrm>
          <a:prstGeom prst="rect">
            <a:avLst/>
          </a:prstGeom>
        </p:spPr>
      </p:pic>
      <p:sp>
        <p:nvSpPr>
          <p:cNvPr id="3" name="Rechteck 2"/>
          <p:cNvSpPr/>
          <p:nvPr/>
        </p:nvSpPr>
        <p:spPr>
          <a:xfrm>
            <a:off x="2623457" y="978126"/>
            <a:ext cx="9345386" cy="2554545"/>
          </a:xfrm>
          <a:prstGeom prst="rect">
            <a:avLst/>
          </a:prstGeom>
        </p:spPr>
        <p:txBody>
          <a:bodyPr wrap="square">
            <a:spAutoFit/>
          </a:bodyPr>
          <a:lstStyle/>
          <a:p>
            <a:r>
              <a:rPr lang="de-DE" sz="3200" dirty="0">
                <a:solidFill>
                  <a:srgbClr val="020E25"/>
                </a:solidFill>
                <a:latin typeface="Roboto"/>
              </a:rPr>
              <a:t>von Menschen, Tieren oder Pflanzen untersucht werden. Fahrzeug- und Verkehrstechnik sowie Luft- und Raumfahrttechnik befassen sich mit der Entwicklung, Produktion und Wartung von Fahr- bzw. Flugzeugen.</a:t>
            </a:r>
            <a:endParaRPr lang="de-DE" sz="3200" dirty="0"/>
          </a:p>
        </p:txBody>
      </p:sp>
    </p:spTree>
    <p:extLst>
      <p:ext uri="{BB962C8B-B14F-4D97-AF65-F5344CB8AC3E}">
        <p14:creationId xmlns:p14="http://schemas.microsoft.com/office/powerpoint/2010/main" val="332164681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Berufe in er Fahrzeug-und Verkehrstechnik</a:t>
            </a:r>
          </a:p>
        </p:txBody>
      </p:sp>
      <p:pic>
        <p:nvPicPr>
          <p:cNvPr id="4" name="Inhaltsplatzhalter 3"/>
          <p:cNvPicPr>
            <a:picLocks noGrp="1" noChangeAspect="1"/>
          </p:cNvPicPr>
          <p:nvPr>
            <p:ph idx="1"/>
          </p:nvPr>
        </p:nvPicPr>
        <p:blipFill>
          <a:blip r:embed="rId2"/>
          <a:stretch>
            <a:fillRect/>
          </a:stretch>
        </p:blipFill>
        <p:spPr>
          <a:xfrm>
            <a:off x="1763486" y="2171700"/>
            <a:ext cx="8539843" cy="3853543"/>
          </a:xfrm>
          <a:prstGeom prst="rect">
            <a:avLst/>
          </a:prstGeom>
        </p:spPr>
      </p:pic>
    </p:spTree>
    <p:extLst>
      <p:ext uri="{BB962C8B-B14F-4D97-AF65-F5344CB8AC3E}">
        <p14:creationId xmlns:p14="http://schemas.microsoft.com/office/powerpoint/2010/main" val="31785534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Berufstyp Anerkannter Ausbildungsberuf</a:t>
            </a:r>
          </a:p>
        </p:txBody>
      </p:sp>
      <p:sp>
        <p:nvSpPr>
          <p:cNvPr id="3" name="Inhaltsplatzhalter 2"/>
          <p:cNvSpPr>
            <a:spLocks noGrp="1"/>
          </p:cNvSpPr>
          <p:nvPr>
            <p:ph idx="1"/>
          </p:nvPr>
        </p:nvSpPr>
        <p:spPr>
          <a:xfrm>
            <a:off x="723900" y="2299153"/>
            <a:ext cx="10515600" cy="4351338"/>
          </a:xfrm>
        </p:spPr>
        <p:txBody>
          <a:bodyPr/>
          <a:lstStyle/>
          <a:p>
            <a:r>
              <a:rPr lang="de-DE" dirty="0"/>
              <a:t>Ausbildungsdauer: 2 Jahre		</a:t>
            </a:r>
          </a:p>
          <a:p>
            <a:r>
              <a:rPr lang="de-DE" dirty="0"/>
              <a:t>Ausbildungsart: Duale Ausbildung in Industrie und Handwerk (geregelt durch Ausbildungsverordnung)</a:t>
            </a:r>
          </a:p>
          <a:p>
            <a:r>
              <a:rPr lang="de-DE" dirty="0"/>
              <a:t>Lernorte: Ausbildungsbetrieb und Berufsschule (duale Ausbildung)</a:t>
            </a:r>
          </a:p>
        </p:txBody>
      </p:sp>
      <p:pic>
        <p:nvPicPr>
          <p:cNvPr id="4" name="Grafik 3"/>
          <p:cNvPicPr>
            <a:picLocks noChangeAspect="1"/>
          </p:cNvPicPr>
          <p:nvPr/>
        </p:nvPicPr>
        <p:blipFill>
          <a:blip r:embed="rId2"/>
          <a:stretch>
            <a:fillRect/>
          </a:stretch>
        </p:blipFill>
        <p:spPr>
          <a:xfrm>
            <a:off x="3418114" y="4196442"/>
            <a:ext cx="5715000" cy="2661557"/>
          </a:xfrm>
          <a:prstGeom prst="rect">
            <a:avLst/>
          </a:prstGeom>
        </p:spPr>
      </p:pic>
    </p:spTree>
    <p:extLst>
      <p:ext uri="{BB962C8B-B14F-4D97-AF65-F5344CB8AC3E}">
        <p14:creationId xmlns:p14="http://schemas.microsoft.com/office/powerpoint/2010/main" val="10305730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wipe(down)">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circle(in)">
                                      <p:cBhvr>
                                        <p:cTn id="4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normAutofit/>
          </a:bodyPr>
          <a:lstStyle/>
          <a:p>
            <a:r>
              <a:rPr lang="de-DE" sz="4400" dirty="0"/>
              <a:t>Fahrradmonteure und -Monteurinnen bauen Fahrräder zusammen, warten bzw. reparieren diese oder passen sie den Wünschen der Kunden an. </a:t>
            </a:r>
          </a:p>
        </p:txBody>
      </p:sp>
    </p:spTree>
    <p:extLst>
      <p:ext uri="{BB962C8B-B14F-4D97-AF65-F5344CB8AC3E}">
        <p14:creationId xmlns:p14="http://schemas.microsoft.com/office/powerpoint/2010/main" val="259936782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normAutofit/>
          </a:bodyPr>
          <a:lstStyle/>
          <a:p>
            <a:r>
              <a:rPr lang="de-DE" sz="4400" dirty="0"/>
              <a:t>Sie identifizieren und beheben Mängel und stellen sicher, dass das Fahrrad verkehrssicher und funktionstüchtig </a:t>
            </a:r>
          </a:p>
        </p:txBody>
      </p:sp>
    </p:spTree>
    <p:extLst>
      <p:ext uri="{BB962C8B-B14F-4D97-AF65-F5344CB8AC3E}">
        <p14:creationId xmlns:p14="http://schemas.microsoft.com/office/powerpoint/2010/main" val="295444720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6600" b="1" u="sng" dirty="0"/>
              <a:t>Wo arbeitet man?</a:t>
            </a:r>
          </a:p>
        </p:txBody>
      </p:sp>
      <p:sp>
        <p:nvSpPr>
          <p:cNvPr id="3" name="Inhaltsplatzhalter 2"/>
          <p:cNvSpPr>
            <a:spLocks noGrp="1"/>
          </p:cNvSpPr>
          <p:nvPr>
            <p:ph idx="1"/>
          </p:nvPr>
        </p:nvSpPr>
        <p:spPr/>
        <p:txBody>
          <a:bodyPr>
            <a:normAutofit lnSpcReduction="10000"/>
          </a:bodyPr>
          <a:lstStyle/>
          <a:p>
            <a:r>
              <a:rPr lang="de-DE" dirty="0"/>
              <a:t>in der Werkstatt</a:t>
            </a:r>
          </a:p>
          <a:p>
            <a:endParaRPr lang="de-DE" dirty="0"/>
          </a:p>
          <a:p>
            <a:r>
              <a:rPr lang="de-DE" dirty="0"/>
              <a:t>in der Werkhalle</a:t>
            </a:r>
          </a:p>
          <a:p>
            <a:endParaRPr lang="de-DE" dirty="0"/>
          </a:p>
          <a:p>
            <a:r>
              <a:rPr lang="de-DE" dirty="0"/>
              <a:t>Darüber hinaus arbeiten sie ggf. auch</a:t>
            </a:r>
          </a:p>
          <a:p>
            <a:endParaRPr lang="de-DE" dirty="0"/>
          </a:p>
          <a:p>
            <a:r>
              <a:rPr lang="de-DE" dirty="0"/>
              <a:t>in Verkaufsräumen</a:t>
            </a:r>
          </a:p>
          <a:p>
            <a:endParaRPr lang="de-DE" dirty="0"/>
          </a:p>
          <a:p>
            <a:r>
              <a:rPr lang="de-DE" dirty="0"/>
              <a:t>in Büroräumen</a:t>
            </a:r>
          </a:p>
        </p:txBody>
      </p:sp>
    </p:spTree>
    <p:extLst>
      <p:ext uri="{BB962C8B-B14F-4D97-AF65-F5344CB8AC3E}">
        <p14:creationId xmlns:p14="http://schemas.microsoft.com/office/powerpoint/2010/main" val="20357846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barn(inVertical)">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5400" b="1" u="sng" dirty="0"/>
              <a:t>Welchen Schulabschluss braucht man</a:t>
            </a:r>
          </a:p>
        </p:txBody>
      </p:sp>
      <p:sp>
        <p:nvSpPr>
          <p:cNvPr id="3" name="Inhaltsplatzhalter 2"/>
          <p:cNvSpPr>
            <a:spLocks noGrp="1"/>
          </p:cNvSpPr>
          <p:nvPr>
            <p:ph idx="1"/>
          </p:nvPr>
        </p:nvSpPr>
        <p:spPr/>
        <p:txBody>
          <a:bodyPr>
            <a:normAutofit/>
          </a:bodyPr>
          <a:lstStyle/>
          <a:p>
            <a:pPr marL="0" indent="0">
              <a:buNone/>
            </a:pPr>
            <a:r>
              <a:rPr lang="de-DE" sz="3200" dirty="0" err="1"/>
              <a:t>Eigenbtlich</a:t>
            </a:r>
            <a:r>
              <a:rPr lang="de-DE" sz="3200"/>
              <a:t> keinen</a:t>
            </a:r>
          </a:p>
          <a:p>
            <a:pPr marL="0" indent="0">
              <a:buNone/>
            </a:pPr>
            <a:endParaRPr lang="de-DE" sz="3200" dirty="0"/>
          </a:p>
        </p:txBody>
      </p:sp>
    </p:spTree>
    <p:extLst>
      <p:ext uri="{BB962C8B-B14F-4D97-AF65-F5344CB8AC3E}">
        <p14:creationId xmlns:p14="http://schemas.microsoft.com/office/powerpoint/2010/main" val="69767685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5400" b="1" u="sng" dirty="0"/>
              <a:t>Welche Anforderungen hat der Beruf?</a:t>
            </a:r>
          </a:p>
        </p:txBody>
      </p:sp>
      <p:sp>
        <p:nvSpPr>
          <p:cNvPr id="3" name="Inhaltsplatzhalter 2"/>
          <p:cNvSpPr>
            <a:spLocks noGrp="1"/>
          </p:cNvSpPr>
          <p:nvPr>
            <p:ph idx="1"/>
          </p:nvPr>
        </p:nvSpPr>
        <p:spPr/>
        <p:txBody>
          <a:bodyPr>
            <a:normAutofit fontScale="92500" lnSpcReduction="10000"/>
          </a:bodyPr>
          <a:lstStyle/>
          <a:p>
            <a:r>
              <a:rPr lang="de-DE" dirty="0"/>
              <a:t>Sorgfalt (z.B. beim Montieren und Justieren von Fahrzeugkomponenten)</a:t>
            </a:r>
          </a:p>
          <a:p>
            <a:endParaRPr lang="de-DE" dirty="0"/>
          </a:p>
          <a:p>
            <a:r>
              <a:rPr lang="de-DE" dirty="0"/>
              <a:t>Verantwortungsbewusstsein (z.B. beim Einstellen und Warten sicherheitsrelevanter Bauteile wie Bremsen und Beleuchtung)</a:t>
            </a:r>
          </a:p>
          <a:p>
            <a:endParaRPr lang="de-DE" dirty="0"/>
          </a:p>
          <a:p>
            <a:r>
              <a:rPr lang="de-DE" dirty="0"/>
              <a:t>Geschicklichkeit und Auge-Hand-Koordination (z.B. beim Einstellen von Schaltungen)</a:t>
            </a:r>
          </a:p>
          <a:p>
            <a:endParaRPr lang="de-DE" dirty="0"/>
          </a:p>
          <a:p>
            <a:r>
              <a:rPr lang="de-DE" dirty="0"/>
              <a:t>Technisches Verständnis (z.B. Ermitteln der Ursachen von Fehlern, Störungen und Schäden)</a:t>
            </a:r>
          </a:p>
        </p:txBody>
      </p:sp>
    </p:spTree>
    <p:extLst>
      <p:ext uri="{BB962C8B-B14F-4D97-AF65-F5344CB8AC3E}">
        <p14:creationId xmlns:p14="http://schemas.microsoft.com/office/powerpoint/2010/main" val="24370761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314</Words>
  <Application>Microsoft Macintosh PowerPoint</Application>
  <PresentationFormat>Breitbild</PresentationFormat>
  <Paragraphs>36</Paragraphs>
  <Slides>11</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11</vt:i4>
      </vt:variant>
    </vt:vector>
  </HeadingPairs>
  <TitlesOfParts>
    <vt:vector size="16" baseType="lpstr">
      <vt:lpstr>Arial</vt:lpstr>
      <vt:lpstr>Calibri</vt:lpstr>
      <vt:lpstr>Calibri Light</vt:lpstr>
      <vt:lpstr>Roboto</vt:lpstr>
      <vt:lpstr>Office Theme</vt:lpstr>
      <vt:lpstr>Fahrradmonteur</vt:lpstr>
      <vt:lpstr>Mein Beruf kommt aus dem Berufsfeld Technik:</vt:lpstr>
      <vt:lpstr>Berufe in er Fahrzeug-und Verkehrstechnik</vt:lpstr>
      <vt:lpstr>Berufstyp Anerkannter Ausbildungsberuf</vt:lpstr>
      <vt:lpstr>PowerPoint-Präsentation</vt:lpstr>
      <vt:lpstr>PowerPoint-Präsentation</vt:lpstr>
      <vt:lpstr>Wo arbeitet man?</vt:lpstr>
      <vt:lpstr>Welchen Schulabschluss braucht man</vt:lpstr>
      <vt:lpstr>Welche Anforderungen hat der Beruf?</vt:lpstr>
      <vt:lpstr>Was verdient man in der Ausbildung?</vt:lpstr>
      <vt:lpstr>Kann ich mir den Beruf vorstellen?</vt:lpstr>
    </vt:vector>
  </TitlesOfParts>
  <Company>Musterschule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Fahrradmonteur</dc:title>
  <dc:creator>AProfSchueler</dc:creator>
  <cp:lastModifiedBy>Microsoft Office User</cp:lastModifiedBy>
  <cp:revision>17</cp:revision>
  <dcterms:created xsi:type="dcterms:W3CDTF">2023-04-24T07:00:31Z</dcterms:created>
  <dcterms:modified xsi:type="dcterms:W3CDTF">2023-07-14T06:26:04Z</dcterms:modified>
</cp:coreProperties>
</file>