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7" autoAdjust="0"/>
    <p:restoredTop sz="94660"/>
  </p:normalViewPr>
  <p:slideViewPr>
    <p:cSldViewPr snapToGrid="0">
      <p:cViewPr varScale="1">
        <p:scale>
          <a:sx n="108" d="100"/>
          <a:sy n="108" d="100"/>
        </p:scale>
        <p:origin x="7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25FE82C-0249-4882-9813-2A704D07F844}"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342713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25FE82C-0249-4882-9813-2A704D07F844}"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119199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25FE82C-0249-4882-9813-2A704D07F844}"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3178302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25FE82C-0249-4882-9813-2A704D07F844}"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374156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25FE82C-0249-4882-9813-2A704D07F844}" type="datetimeFigureOut">
              <a:rPr lang="de-DE" smtClean="0"/>
              <a:t>14.07.23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300509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25FE82C-0249-4882-9813-2A704D07F844}" type="datetimeFigureOut">
              <a:rPr lang="de-DE" smtClean="0"/>
              <a:t>14.07.23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29424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25FE82C-0249-4882-9813-2A704D07F844}" type="datetimeFigureOut">
              <a:rPr lang="de-DE" smtClean="0"/>
              <a:t>14.07.23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247573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5FE82C-0249-4882-9813-2A704D07F844}" type="datetimeFigureOut">
              <a:rPr lang="de-DE" smtClean="0"/>
              <a:t>14.07.23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21114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25FE82C-0249-4882-9813-2A704D07F844}" type="datetimeFigureOut">
              <a:rPr lang="de-DE" smtClean="0"/>
              <a:t>14.07.23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66462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25FE82C-0249-4882-9813-2A704D07F844}" type="datetimeFigureOut">
              <a:rPr lang="de-DE" smtClean="0"/>
              <a:t>14.07.23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427718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625FE82C-0249-4882-9813-2A704D07F844}" type="datetimeFigureOut">
              <a:rPr lang="de-DE" smtClean="0"/>
              <a:t>14.07.23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76D86C9-1B7B-43DC-8A01-13BB9F17ACD4}" type="slidenum">
              <a:rPr lang="de-DE" smtClean="0"/>
              <a:t>‹Nr.›</a:t>
            </a:fld>
            <a:endParaRPr lang="de-DE"/>
          </a:p>
        </p:txBody>
      </p:sp>
    </p:spTree>
    <p:extLst>
      <p:ext uri="{BB962C8B-B14F-4D97-AF65-F5344CB8AC3E}">
        <p14:creationId xmlns:p14="http://schemas.microsoft.com/office/powerpoint/2010/main" val="4224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FE82C-0249-4882-9813-2A704D07F844}" type="datetimeFigureOut">
              <a:rPr lang="de-DE" smtClean="0"/>
              <a:t>14.07.23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D86C9-1B7B-43DC-8A01-13BB9F17ACD4}" type="slidenum">
              <a:rPr lang="de-DE" smtClean="0"/>
              <a:t>‹Nr.›</a:t>
            </a:fld>
            <a:endParaRPr lang="de-DE"/>
          </a:p>
        </p:txBody>
      </p:sp>
    </p:spTree>
    <p:extLst>
      <p:ext uri="{BB962C8B-B14F-4D97-AF65-F5344CB8AC3E}">
        <p14:creationId xmlns:p14="http://schemas.microsoft.com/office/powerpoint/2010/main" val="427084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260050" y="719158"/>
            <a:ext cx="7127229" cy="5395378"/>
          </a:xfrm>
          <a:prstGeom prst="rect">
            <a:avLst/>
          </a:prstGeom>
        </p:spPr>
      </p:pic>
      <p:sp>
        <p:nvSpPr>
          <p:cNvPr id="2" name="Titel 1"/>
          <p:cNvSpPr>
            <a:spLocks noGrp="1"/>
          </p:cNvSpPr>
          <p:nvPr>
            <p:ph type="ctrTitle"/>
          </p:nvPr>
        </p:nvSpPr>
        <p:spPr/>
        <p:txBody>
          <a:bodyPr/>
          <a:lstStyle/>
          <a:p>
            <a:r>
              <a:rPr lang="de-DE" dirty="0"/>
              <a:t> </a:t>
            </a:r>
          </a:p>
        </p:txBody>
      </p:sp>
      <p:sp>
        <p:nvSpPr>
          <p:cNvPr id="3" name="Untertitel 2"/>
          <p:cNvSpPr>
            <a:spLocks noGrp="1"/>
          </p:cNvSpPr>
          <p:nvPr>
            <p:ph type="subTitle" idx="1"/>
          </p:nvPr>
        </p:nvSpPr>
        <p:spPr>
          <a:xfrm>
            <a:off x="-1519024" y="4458774"/>
            <a:ext cx="9144000" cy="1655762"/>
          </a:xfrm>
        </p:spPr>
        <p:txBody>
          <a:bodyPr/>
          <a:lstStyle/>
          <a:p>
            <a:r>
              <a:rPr lang="de-DE" dirty="0"/>
              <a:t> </a:t>
            </a:r>
          </a:p>
        </p:txBody>
      </p:sp>
      <p:sp>
        <p:nvSpPr>
          <p:cNvPr id="5" name="Textfeld 4"/>
          <p:cNvSpPr txBox="1"/>
          <p:nvPr/>
        </p:nvSpPr>
        <p:spPr>
          <a:xfrm>
            <a:off x="3052976" y="247848"/>
            <a:ext cx="9255852" cy="800219"/>
          </a:xfrm>
          <a:prstGeom prst="rect">
            <a:avLst/>
          </a:prstGeom>
          <a:noFill/>
        </p:spPr>
        <p:txBody>
          <a:bodyPr wrap="square" rtlCol="0">
            <a:spAutoFit/>
          </a:bodyPr>
          <a:lstStyle/>
          <a:p>
            <a:r>
              <a:rPr lang="de-DE" sz="2800" b="1" dirty="0">
                <a:latin typeface="Georgia" panose="02040502050405020303" pitchFamily="18" charset="0"/>
              </a:rPr>
              <a:t>Designer/in (Ausbildung) - Mode</a:t>
            </a:r>
          </a:p>
          <a:p>
            <a:endParaRPr lang="de-DE" dirty="0"/>
          </a:p>
        </p:txBody>
      </p:sp>
    </p:spTree>
    <p:extLst>
      <p:ext uri="{BB962C8B-B14F-4D97-AF65-F5344CB8AC3E}">
        <p14:creationId xmlns:p14="http://schemas.microsoft.com/office/powerpoint/2010/main" val="28631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743372" y="339814"/>
            <a:ext cx="6096000" cy="338554"/>
          </a:xfrm>
          <a:prstGeom prst="rect">
            <a:avLst/>
          </a:prstGeom>
        </p:spPr>
        <p:txBody>
          <a:bodyPr>
            <a:spAutoFit/>
          </a:bodyPr>
          <a:lstStyle/>
          <a:p>
            <a:r>
              <a:rPr lang="de-DE" sz="1600" dirty="0">
                <a:latin typeface="Georgia" panose="02040502050405020303" pitchFamily="18" charset="0"/>
              </a:rPr>
              <a:t> was ist wichtig?</a:t>
            </a:r>
          </a:p>
        </p:txBody>
      </p:sp>
      <p:sp>
        <p:nvSpPr>
          <p:cNvPr id="2" name="Rechteck 1"/>
          <p:cNvSpPr/>
          <p:nvPr/>
        </p:nvSpPr>
        <p:spPr>
          <a:xfrm>
            <a:off x="3692173" y="0"/>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
        <p:nvSpPr>
          <p:cNvPr id="4" name="AutoShape 2" descr="Modedesigner werden – wikiHow"/>
          <p:cNvSpPr>
            <a:spLocks noChangeAspect="1" noChangeArrowheads="1"/>
          </p:cNvSpPr>
          <p:nvPr/>
        </p:nvSpPr>
        <p:spPr bwMode="auto">
          <a:xfrm>
            <a:off x="155575" y="-144463"/>
            <a:ext cx="6484122" cy="64841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Modedesigner werden – wiki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2"/>
          <a:stretch>
            <a:fillRect/>
          </a:stretch>
        </p:blipFill>
        <p:spPr>
          <a:xfrm>
            <a:off x="3888029" y="792825"/>
            <a:ext cx="7806685" cy="5546855"/>
          </a:xfrm>
          <a:prstGeom prst="rect">
            <a:avLst/>
          </a:prstGeom>
        </p:spPr>
      </p:pic>
      <p:sp>
        <p:nvSpPr>
          <p:cNvPr id="7" name="Rechteck 6"/>
          <p:cNvSpPr/>
          <p:nvPr/>
        </p:nvSpPr>
        <p:spPr>
          <a:xfrm>
            <a:off x="578639" y="792825"/>
            <a:ext cx="2886326" cy="6032421"/>
          </a:xfrm>
          <a:prstGeom prst="rect">
            <a:avLst/>
          </a:prstGeom>
        </p:spPr>
        <p:txBody>
          <a:bodyPr wrap="square">
            <a:spAutoFit/>
          </a:bodyPr>
          <a:lstStyle/>
          <a:p>
            <a:r>
              <a:rPr lang="de-DE" sz="1600" dirty="0">
                <a:solidFill>
                  <a:srgbClr val="020E25"/>
                </a:solidFill>
                <a:latin typeface="Georgia" panose="02040502050405020303" pitchFamily="18" charset="0"/>
              </a:rPr>
              <a:t>Beim Thema Kunst, Kultur, Gestaltung dreht sich alles um Kreativität. Kunstgegenstände und Schmuck werden hergestellt oder Objekte restauriert. Auch das Design von Medien, Mode, Produkten oder Innenräumen unterliegt funktionellen und ästhetischen Aspekten. Eine angemessene Präsentation und Vermarktung ist zudem entscheidend. Museen machen Objekte einem breiten Publikum zugänglich, der Denkmalschutz erhält diese für spätere Generationen.</a:t>
            </a:r>
          </a:p>
          <a:p>
            <a:r>
              <a:rPr lang="de-DE" sz="1600" dirty="0">
                <a:solidFill>
                  <a:srgbClr val="020E25"/>
                </a:solidFill>
                <a:latin typeface="Georgia" panose="02040502050405020303" pitchFamily="18" charset="0"/>
              </a:rPr>
              <a:t>Im Theater gehören neben den Vorführungen auch die Vorbereitung und die technische Ausstattung dazu. </a:t>
            </a:r>
            <a:br>
              <a:rPr lang="de-DE" dirty="0"/>
            </a:br>
            <a:endParaRPr lang="de-DE" dirty="0"/>
          </a:p>
        </p:txBody>
      </p:sp>
    </p:spTree>
    <p:extLst>
      <p:ext uri="{BB962C8B-B14F-4D97-AF65-F5344CB8AC3E}">
        <p14:creationId xmlns:p14="http://schemas.microsoft.com/office/powerpoint/2010/main" val="196462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9515" y="539151"/>
            <a:ext cx="2413684" cy="4524315"/>
          </a:xfrm>
          <a:prstGeom prst="rect">
            <a:avLst/>
          </a:prstGeom>
        </p:spPr>
        <p:txBody>
          <a:bodyPr wrap="square">
            <a:spAutoFit/>
          </a:bodyPr>
          <a:lstStyle/>
          <a:p>
            <a:r>
              <a:rPr lang="de-DE" dirty="0">
                <a:solidFill>
                  <a:srgbClr val="020E25"/>
                </a:solidFill>
                <a:latin typeface="Roboto"/>
              </a:rPr>
              <a:t>Berufstyp: Ausbildungsberuf</a:t>
            </a:r>
          </a:p>
          <a:p>
            <a:endParaRPr lang="de-DE" dirty="0">
              <a:solidFill>
                <a:srgbClr val="020E25"/>
              </a:solidFill>
              <a:latin typeface="Roboto"/>
            </a:endParaRPr>
          </a:p>
          <a:p>
            <a:r>
              <a:rPr lang="de-DE" dirty="0">
                <a:solidFill>
                  <a:srgbClr val="020E25"/>
                </a:solidFill>
                <a:latin typeface="Roboto"/>
              </a:rPr>
              <a:t>Ausbildungsart: </a:t>
            </a:r>
            <a:r>
              <a:rPr lang="de-DE" dirty="0"/>
              <a:t>Schulische Ausbildung an Berufsfachschulen (landesrechtlich geregelt)</a:t>
            </a:r>
          </a:p>
          <a:p>
            <a:endParaRPr lang="de-DE" dirty="0"/>
          </a:p>
          <a:p>
            <a:r>
              <a:rPr lang="de-DE" dirty="0"/>
              <a:t>Ausbildungsdauer: 2-3 Jahre</a:t>
            </a:r>
          </a:p>
          <a:p>
            <a:endParaRPr lang="de-DE" dirty="0"/>
          </a:p>
          <a:p>
            <a:r>
              <a:rPr lang="de-DE" dirty="0"/>
              <a:t>Lernorte: </a:t>
            </a:r>
          </a:p>
          <a:p>
            <a:r>
              <a:rPr lang="de-DE" dirty="0"/>
              <a:t>Berufsfachschule/Berufskolleg und Praktikumsbetrieb</a:t>
            </a:r>
          </a:p>
        </p:txBody>
      </p:sp>
      <p:pic>
        <p:nvPicPr>
          <p:cNvPr id="1026" name="Picture 2" descr="Modedesigner Ausbildung: Berufsbild &amp; freie Stellen | AZUBI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105" y="927128"/>
            <a:ext cx="8296446" cy="553096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445038" y="0"/>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
        <p:nvSpPr>
          <p:cNvPr id="4" name="Rechteck 3"/>
          <p:cNvSpPr/>
          <p:nvPr/>
        </p:nvSpPr>
        <p:spPr>
          <a:xfrm>
            <a:off x="2564989" y="369332"/>
            <a:ext cx="5859296" cy="338554"/>
          </a:xfrm>
          <a:prstGeom prst="rect">
            <a:avLst/>
          </a:prstGeom>
        </p:spPr>
        <p:txBody>
          <a:bodyPr wrap="none">
            <a:spAutoFit/>
          </a:bodyPr>
          <a:lstStyle/>
          <a:p>
            <a:r>
              <a:rPr lang="de-DE" sz="1600" dirty="0">
                <a:latin typeface="Georgia" panose="02040502050405020303" pitchFamily="18" charset="0"/>
              </a:rPr>
              <a:t>Berufstyp, Lernorte, Berufsfachschulen und Ausbildungsdauer</a:t>
            </a:r>
          </a:p>
        </p:txBody>
      </p:sp>
    </p:spTree>
    <p:extLst>
      <p:ext uri="{BB962C8B-B14F-4D97-AF65-F5344CB8AC3E}">
        <p14:creationId xmlns:p14="http://schemas.microsoft.com/office/powerpoint/2010/main" val="68259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021595" y="432148"/>
            <a:ext cx="3787877" cy="338554"/>
          </a:xfrm>
          <a:prstGeom prst="rect">
            <a:avLst/>
          </a:prstGeom>
        </p:spPr>
        <p:txBody>
          <a:bodyPr wrap="square">
            <a:spAutoFit/>
          </a:bodyPr>
          <a:lstStyle/>
          <a:p>
            <a:r>
              <a:rPr lang="de-DE" sz="1600" dirty="0">
                <a:solidFill>
                  <a:srgbClr val="020E25"/>
                </a:solidFill>
                <a:effectLst/>
                <a:latin typeface="Georgia" panose="02040502050405020303" pitchFamily="18" charset="0"/>
              </a:rPr>
              <a:t>Was macht man in diesem Beruf?</a:t>
            </a:r>
          </a:p>
        </p:txBody>
      </p:sp>
      <p:sp>
        <p:nvSpPr>
          <p:cNvPr id="4" name="Rechteck 3"/>
          <p:cNvSpPr/>
          <p:nvPr/>
        </p:nvSpPr>
        <p:spPr>
          <a:xfrm>
            <a:off x="157284" y="117693"/>
            <a:ext cx="2765808" cy="6247864"/>
          </a:xfrm>
          <a:prstGeom prst="rect">
            <a:avLst/>
          </a:prstGeom>
        </p:spPr>
        <p:txBody>
          <a:bodyPr wrap="square">
            <a:spAutoFit/>
          </a:bodyPr>
          <a:lstStyle/>
          <a:p>
            <a:r>
              <a:rPr lang="de-DE" sz="1600" dirty="0">
                <a:solidFill>
                  <a:srgbClr val="020E25"/>
                </a:solidFill>
                <a:latin typeface="Georgia" panose="02040502050405020303" pitchFamily="18" charset="0"/>
              </a:rPr>
              <a:t>Modedesigner/innen gestalten Bekleidung aller Art. Sie halten ihre Ideen in Skizzen fest, die sie dann zu gehen sie nach eigener Inspiration vor oder orientieren sich am Stil des jeweiligen Bekleidungsherstellers bzw. -hauses. Nach Abnahme durch den Auftraggeber bzw. die zuständigen Abteilungen setzen sie die Entwurfszeichnungen in Modell- und Erstschnitte um. Ist eine Kollektion abgenommen, setzen Modedesigner/innen ihre Entwürfe in fertigungsreife Schnitte um, die sie mit Angaben für die Fertigung versehen. Dabei arbeiten sie ggf. mit Schnitt-, Entwurfs- und Fertigungsmodelleuren und -direktricen zusammen. </a:t>
            </a:r>
            <a:endParaRPr lang="de-DE" sz="1600" dirty="0">
              <a:latin typeface="Georgia" panose="02040502050405020303" pitchFamily="18" charset="0"/>
            </a:endParaRPr>
          </a:p>
        </p:txBody>
      </p:sp>
      <p:pic>
        <p:nvPicPr>
          <p:cNvPr id="2050" name="Picture 2" descr="Nahaufnahme Einer Modedesignerin Bei Der Arbeit Zeichnung Von Skizzen Für -  Stockfotografie: lizenzfreie Fotos © freedomtumz 211275188 | Depositphotos"/>
          <p:cNvPicPr>
            <a:picLocks noChangeAspect="1" noChangeArrowheads="1"/>
          </p:cNvPicPr>
          <p:nvPr/>
        </p:nvPicPr>
        <p:blipFill rotWithShape="1">
          <a:blip r:embed="rId2">
            <a:extLst>
              <a:ext uri="{28A0092B-C50C-407E-A947-70E740481C1C}">
                <a14:useLocalDpi xmlns:a14="http://schemas.microsoft.com/office/drawing/2010/main" val="0"/>
              </a:ext>
            </a:extLst>
          </a:blip>
          <a:srcRect l="2272" t="12620" r="618" b="14758"/>
          <a:stretch/>
        </p:blipFill>
        <p:spPr bwMode="auto">
          <a:xfrm>
            <a:off x="3236129" y="1244132"/>
            <a:ext cx="8011389" cy="436973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3710273" y="153008"/>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Tree>
    <p:extLst>
      <p:ext uri="{BB962C8B-B14F-4D97-AF65-F5344CB8AC3E}">
        <p14:creationId xmlns:p14="http://schemas.microsoft.com/office/powerpoint/2010/main" val="406784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esigner werden | Studium, Aufgaben &amp; Spezialisierun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632" y="1224125"/>
            <a:ext cx="9227322" cy="522547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510941" y="146907"/>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
        <p:nvSpPr>
          <p:cNvPr id="4" name="Rechteck 3"/>
          <p:cNvSpPr/>
          <p:nvPr/>
        </p:nvSpPr>
        <p:spPr>
          <a:xfrm>
            <a:off x="3881643" y="516239"/>
            <a:ext cx="3169457" cy="338554"/>
          </a:xfrm>
          <a:prstGeom prst="rect">
            <a:avLst/>
          </a:prstGeom>
        </p:spPr>
        <p:txBody>
          <a:bodyPr wrap="none">
            <a:spAutoFit/>
          </a:bodyPr>
          <a:lstStyle/>
          <a:p>
            <a:r>
              <a:rPr lang="de-DE" sz="1600" dirty="0">
                <a:latin typeface="Georgia" panose="02040502050405020303" pitchFamily="18" charset="0"/>
              </a:rPr>
              <a:t>Wo arbeitet man in diesem beruf</a:t>
            </a:r>
          </a:p>
        </p:txBody>
      </p:sp>
      <p:sp>
        <p:nvSpPr>
          <p:cNvPr id="5" name="Rechteck 4"/>
          <p:cNvSpPr/>
          <p:nvPr/>
        </p:nvSpPr>
        <p:spPr>
          <a:xfrm>
            <a:off x="16475" y="1023483"/>
            <a:ext cx="2603157" cy="2031325"/>
          </a:xfrm>
          <a:prstGeom prst="rect">
            <a:avLst/>
          </a:prstGeom>
        </p:spPr>
        <p:txBody>
          <a:bodyPr wrap="square">
            <a:spAutoFit/>
          </a:bodyPr>
          <a:lstStyle/>
          <a:p>
            <a:pPr>
              <a:buFont typeface="Arial" panose="020B0604020202020204" pitchFamily="34" charset="0"/>
              <a:buChar char="•"/>
            </a:pPr>
            <a:r>
              <a:rPr lang="de-DE" dirty="0">
                <a:solidFill>
                  <a:srgbClr val="020E25"/>
                </a:solidFill>
                <a:latin typeface="Roboto"/>
              </a:rPr>
              <a:t>in Modeateliers</a:t>
            </a:r>
          </a:p>
          <a:p>
            <a:pPr>
              <a:buFont typeface="Arial" panose="020B0604020202020204" pitchFamily="34" charset="0"/>
              <a:buChar char="•"/>
            </a:pPr>
            <a:r>
              <a:rPr lang="de-DE" dirty="0">
                <a:solidFill>
                  <a:srgbClr val="020E25"/>
                </a:solidFill>
                <a:latin typeface="Roboto"/>
              </a:rPr>
              <a:t>in Entwurfsabteilungen bei Bekleidungsherstellern</a:t>
            </a:r>
          </a:p>
          <a:p>
            <a:pPr>
              <a:buFont typeface="Arial" panose="020B0604020202020204" pitchFamily="34" charset="0"/>
              <a:buChar char="•"/>
            </a:pPr>
            <a:r>
              <a:rPr lang="de-DE" dirty="0">
                <a:solidFill>
                  <a:srgbClr val="020E25"/>
                </a:solidFill>
                <a:latin typeface="Roboto"/>
              </a:rPr>
              <a:t>bei Film- und Fernsehanstalten oder an Theatern</a:t>
            </a:r>
            <a:endParaRPr lang="de-DE" b="0" i="0" dirty="0">
              <a:solidFill>
                <a:srgbClr val="020E25"/>
              </a:solidFill>
              <a:effectLst/>
              <a:latin typeface="Roboto"/>
            </a:endParaRPr>
          </a:p>
        </p:txBody>
      </p:sp>
    </p:spTree>
    <p:extLst>
      <p:ext uri="{BB962C8B-B14F-4D97-AF65-F5344CB8AC3E}">
        <p14:creationId xmlns:p14="http://schemas.microsoft.com/office/powerpoint/2010/main" val="77724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60368" y="122194"/>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
        <p:nvSpPr>
          <p:cNvPr id="3" name="Rechteck 2"/>
          <p:cNvSpPr/>
          <p:nvPr/>
        </p:nvSpPr>
        <p:spPr>
          <a:xfrm>
            <a:off x="3723072" y="491526"/>
            <a:ext cx="3773790" cy="338554"/>
          </a:xfrm>
          <a:prstGeom prst="rect">
            <a:avLst/>
          </a:prstGeom>
        </p:spPr>
        <p:txBody>
          <a:bodyPr wrap="none">
            <a:spAutoFit/>
          </a:bodyPr>
          <a:lstStyle/>
          <a:p>
            <a:r>
              <a:rPr lang="de-DE" sz="1600" dirty="0">
                <a:latin typeface="Georgia" panose="02040502050405020303" pitchFamily="18" charset="0"/>
              </a:rPr>
              <a:t>Welchen Schulabschluss wird benötigt?</a:t>
            </a:r>
          </a:p>
        </p:txBody>
      </p:sp>
      <p:sp>
        <p:nvSpPr>
          <p:cNvPr id="4" name="Rechteck 3"/>
          <p:cNvSpPr/>
          <p:nvPr/>
        </p:nvSpPr>
        <p:spPr>
          <a:xfrm>
            <a:off x="156519" y="1001704"/>
            <a:ext cx="2899941" cy="2031325"/>
          </a:xfrm>
          <a:prstGeom prst="rect">
            <a:avLst/>
          </a:prstGeom>
        </p:spPr>
        <p:txBody>
          <a:bodyPr wrap="square">
            <a:spAutoFit/>
          </a:bodyPr>
          <a:lstStyle/>
          <a:p>
            <a:r>
              <a:rPr lang="de-DE" dirty="0">
                <a:solidFill>
                  <a:srgbClr val="020E25"/>
                </a:solidFill>
                <a:latin typeface="Roboto"/>
              </a:rPr>
              <a:t>Für die Ausbildung wird i.d.R. ein </a:t>
            </a:r>
            <a:r>
              <a:rPr lang="de-DE" dirty="0">
                <a:solidFill>
                  <a:srgbClr val="020E25"/>
                </a:solidFill>
                <a:latin typeface="Roboto Bold"/>
              </a:rPr>
              <a:t>mittlerer Bildungsabschluss</a:t>
            </a:r>
            <a:r>
              <a:rPr lang="de-DE" dirty="0">
                <a:solidFill>
                  <a:srgbClr val="020E25"/>
                </a:solidFill>
                <a:latin typeface="Roboto"/>
              </a:rPr>
              <a:t> vorausgesetzt. Die Berufsfachschulen wählen Bewerber/innen nach eigenen Kriterien aus</a:t>
            </a:r>
            <a:endParaRPr lang="de-DE" dirty="0"/>
          </a:p>
        </p:txBody>
      </p:sp>
      <p:pic>
        <p:nvPicPr>
          <p:cNvPr id="4100" name="Picture 4" descr="Junge Designer Wählen Farbproben Für Design-Projekte, Kreatives  Grafikdesign-Arbeitstisch Stockfoto - Bild von kreativ, wählen: 128840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460" y="1001704"/>
            <a:ext cx="8155237" cy="543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626271" y="0"/>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
        <p:nvSpPr>
          <p:cNvPr id="3" name="Rechteck 2"/>
          <p:cNvSpPr/>
          <p:nvPr/>
        </p:nvSpPr>
        <p:spPr>
          <a:xfrm>
            <a:off x="3855500" y="369332"/>
            <a:ext cx="3640740" cy="338554"/>
          </a:xfrm>
          <a:prstGeom prst="rect">
            <a:avLst/>
          </a:prstGeom>
        </p:spPr>
        <p:txBody>
          <a:bodyPr wrap="none">
            <a:spAutoFit/>
          </a:bodyPr>
          <a:lstStyle/>
          <a:p>
            <a:r>
              <a:rPr lang="de-DE" sz="1600" dirty="0">
                <a:latin typeface="Georgia" panose="02040502050405020303" pitchFamily="18" charset="0"/>
              </a:rPr>
              <a:t>Welche Anforderungen hat der Beruf?</a:t>
            </a:r>
          </a:p>
        </p:txBody>
      </p:sp>
      <p:sp>
        <p:nvSpPr>
          <p:cNvPr id="4" name="Rechteck 3"/>
          <p:cNvSpPr/>
          <p:nvPr/>
        </p:nvSpPr>
        <p:spPr>
          <a:xfrm>
            <a:off x="260435" y="1373954"/>
            <a:ext cx="2471352" cy="4247317"/>
          </a:xfrm>
          <a:prstGeom prst="rect">
            <a:avLst/>
          </a:prstGeom>
        </p:spPr>
        <p:txBody>
          <a:bodyPr wrap="square">
            <a:spAutoFit/>
          </a:bodyPr>
          <a:lstStyle/>
          <a:p>
            <a:pPr>
              <a:buFont typeface="Arial" panose="020B0604020202020204" pitchFamily="34" charset="0"/>
              <a:buChar char="•"/>
            </a:pPr>
            <a:r>
              <a:rPr lang="de-DE" dirty="0">
                <a:solidFill>
                  <a:srgbClr val="020E25"/>
                </a:solidFill>
                <a:latin typeface="Roboto"/>
              </a:rPr>
              <a:t>Kreativität und Sinn für Ästhetik (z.B. beim Entwurf von Kleidungsstücken, beim Auswählen von Stoffen und Zubehör)</a:t>
            </a:r>
          </a:p>
          <a:p>
            <a:pPr>
              <a:buFont typeface="Arial" panose="020B0604020202020204" pitchFamily="34" charset="0"/>
              <a:buChar char="•"/>
            </a:pPr>
            <a:r>
              <a:rPr lang="de-DE" dirty="0">
                <a:solidFill>
                  <a:srgbClr val="020E25"/>
                </a:solidFill>
                <a:latin typeface="Roboto"/>
              </a:rPr>
              <a:t>Zeichnerische Fähigkeiten (z.B. beim Anfertigen von Entwurfsskizzen)</a:t>
            </a:r>
          </a:p>
          <a:p>
            <a:pPr>
              <a:buFont typeface="Arial" panose="020B0604020202020204" pitchFamily="34" charset="0"/>
              <a:buChar char="•"/>
            </a:pPr>
            <a:r>
              <a:rPr lang="de-DE" dirty="0">
                <a:solidFill>
                  <a:srgbClr val="020E25"/>
                </a:solidFill>
                <a:latin typeface="Roboto"/>
              </a:rPr>
              <a:t>Sorgfalt (z.B. z.B. exakte Berechnung der Schnittmaße für verschiedene Konfektionsgrößen)</a:t>
            </a:r>
            <a:endParaRPr lang="de-DE" b="0" i="0" dirty="0">
              <a:solidFill>
                <a:srgbClr val="020E25"/>
              </a:solidFill>
              <a:effectLst/>
              <a:latin typeface="Roboto"/>
            </a:endParaRPr>
          </a:p>
        </p:txBody>
      </p:sp>
      <p:pic>
        <p:nvPicPr>
          <p:cNvPr id="5122" name="Picture 2" descr="Moodboard erstellen: So visualisierst du deine Ideen!"/>
          <p:cNvPicPr>
            <a:picLocks noChangeAspect="1" noChangeArrowheads="1"/>
          </p:cNvPicPr>
          <p:nvPr/>
        </p:nvPicPr>
        <p:blipFill rotWithShape="1">
          <a:blip r:embed="rId2">
            <a:extLst>
              <a:ext uri="{28A0092B-C50C-407E-A947-70E740481C1C}">
                <a14:useLocalDpi xmlns:a14="http://schemas.microsoft.com/office/drawing/2010/main" val="0"/>
              </a:ext>
            </a:extLst>
          </a:blip>
          <a:srcRect l="14588" t="1412" r="10291" b="2606"/>
          <a:stretch/>
        </p:blipFill>
        <p:spPr bwMode="auto">
          <a:xfrm>
            <a:off x="2731787" y="1373954"/>
            <a:ext cx="9311497" cy="508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37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660506" y="0"/>
            <a:ext cx="4099199" cy="369332"/>
          </a:xfrm>
          <a:prstGeom prst="rect">
            <a:avLst/>
          </a:prstGeom>
        </p:spPr>
        <p:txBody>
          <a:bodyPr wrap="none">
            <a:spAutoFit/>
          </a:bodyPr>
          <a:lstStyle/>
          <a:p>
            <a:r>
              <a:rPr lang="de-DE" b="1" dirty="0">
                <a:latin typeface="Georgia" panose="02040502050405020303" pitchFamily="18" charset="0"/>
              </a:rPr>
              <a:t>Designer/in (Ausbildung) - Mode</a:t>
            </a:r>
          </a:p>
        </p:txBody>
      </p:sp>
      <p:sp>
        <p:nvSpPr>
          <p:cNvPr id="3" name="Rechteck 2"/>
          <p:cNvSpPr/>
          <p:nvPr/>
        </p:nvSpPr>
        <p:spPr>
          <a:xfrm>
            <a:off x="3635658" y="369332"/>
            <a:ext cx="4148893" cy="338554"/>
          </a:xfrm>
          <a:prstGeom prst="rect">
            <a:avLst/>
          </a:prstGeom>
        </p:spPr>
        <p:txBody>
          <a:bodyPr wrap="none">
            <a:spAutoFit/>
          </a:bodyPr>
          <a:lstStyle/>
          <a:p>
            <a:r>
              <a:rPr lang="de-DE" sz="1600" dirty="0">
                <a:latin typeface="Georgia" panose="02040502050405020303" pitchFamily="18" charset="0"/>
              </a:rPr>
              <a:t>Was verdienst du während der Ausbildung?</a:t>
            </a:r>
          </a:p>
        </p:txBody>
      </p:sp>
      <p:sp>
        <p:nvSpPr>
          <p:cNvPr id="4" name="Rechteck 3"/>
          <p:cNvSpPr/>
          <p:nvPr/>
        </p:nvSpPr>
        <p:spPr>
          <a:xfrm>
            <a:off x="313189" y="707886"/>
            <a:ext cx="2354510" cy="3139321"/>
          </a:xfrm>
          <a:prstGeom prst="rect">
            <a:avLst/>
          </a:prstGeom>
        </p:spPr>
        <p:txBody>
          <a:bodyPr wrap="square">
            <a:spAutoFit/>
          </a:bodyPr>
          <a:lstStyle/>
          <a:p>
            <a:r>
              <a:rPr lang="de-DE" dirty="0">
                <a:solidFill>
                  <a:srgbClr val="020E25"/>
                </a:solidFill>
                <a:latin typeface="Roboto"/>
              </a:rPr>
              <a:t>Während der schulischen Ausbildung erhält man keine Vergütung. An manchen Schulen fallen für die Ausbildung Kosten an, z.B. Schulgeld, Aufnahme- und Prüfungsgebühren.</a:t>
            </a:r>
            <a:endParaRPr lang="de-DE" dirty="0"/>
          </a:p>
        </p:txBody>
      </p:sp>
      <p:pic>
        <p:nvPicPr>
          <p:cNvPr id="6148" name="Picture 4" descr="E-Geld: Beispiele für das Zahlungsmittel der Zukunft - internetworld.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698" y="1403582"/>
            <a:ext cx="8890866" cy="4667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58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Macintosh PowerPoint</Application>
  <PresentationFormat>Breitbild</PresentationFormat>
  <Paragraphs>36</Paragraphs>
  <Slides>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Calibri</vt:lpstr>
      <vt:lpstr>Calibri Light</vt:lpstr>
      <vt:lpstr>Georgia</vt:lpstr>
      <vt:lpstr>Roboto</vt:lpstr>
      <vt:lpstr>Roboto Bold</vt:lpstr>
      <vt:lpstr>Office Theme</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Musterschule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AProfSchueler</dc:creator>
  <cp:lastModifiedBy>Microsoft Office User</cp:lastModifiedBy>
  <cp:revision>16</cp:revision>
  <dcterms:created xsi:type="dcterms:W3CDTF">2023-04-24T07:15:11Z</dcterms:created>
  <dcterms:modified xsi:type="dcterms:W3CDTF">2023-07-14T06:26:26Z</dcterms:modified>
</cp:coreProperties>
</file>