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52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4" r:id="rId6"/>
    <p:sldId id="265" r:id="rId7"/>
    <p:sldId id="266" r:id="rId8"/>
    <p:sldId id="267" r:id="rId9"/>
    <p:sldId id="268" r:id="rId10"/>
    <p:sldId id="259" r:id="rId11"/>
    <p:sldId id="260" r:id="rId12"/>
    <p:sldId id="269" r:id="rId13"/>
    <p:sldId id="270" r:id="rId14"/>
    <p:sldId id="271" r:id="rId15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2F2DA-D7F2-4FF6-84BA-5F139A7912D1}" type="doc">
      <dgm:prSet loTypeId="urn:microsoft.com/office/officeart/2005/8/layout/arrow5" loCatId="relationship" qsTypeId="urn:microsoft.com/office/officeart/2005/8/quickstyle/3d4" qsCatId="3D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AF48E813-4459-4B63-9360-D2CA978144F6}">
      <dgm:prSet phldrT="[Text]" custT="1"/>
      <dgm:spPr/>
      <dgm:t>
        <a:bodyPr rtlCol="0"/>
        <a:lstStyle/>
        <a:p>
          <a:pPr rtl="0"/>
          <a:r>
            <a:rPr lang="de-DE" sz="2000" noProof="0" dirty="0"/>
            <a:t>In Kliniken</a:t>
          </a:r>
        </a:p>
      </dgm:t>
    </dgm:pt>
    <dgm:pt modelId="{DB703676-2A02-40C0-8D19-B1740BA13EAF}" type="parTrans" cxnId="{9523870F-D5F6-4EE4-9D0E-98036F772042}">
      <dgm:prSet/>
      <dgm:spPr/>
      <dgm:t>
        <a:bodyPr rtlCol="0"/>
        <a:lstStyle/>
        <a:p>
          <a:pPr rtl="0"/>
          <a:endParaRPr lang="de-DE" noProof="0" dirty="0"/>
        </a:p>
      </dgm:t>
    </dgm:pt>
    <dgm:pt modelId="{AD34E5BA-C68C-46C7-94AE-AB69E454AEC4}" type="sibTrans" cxnId="{9523870F-D5F6-4EE4-9D0E-98036F772042}">
      <dgm:prSet/>
      <dgm:spPr/>
      <dgm:t>
        <a:bodyPr rtlCol="0"/>
        <a:lstStyle/>
        <a:p>
          <a:pPr rtl="0"/>
          <a:endParaRPr lang="de-DE" noProof="0" dirty="0"/>
        </a:p>
      </dgm:t>
    </dgm:pt>
    <dgm:pt modelId="{52777EA3-5FE5-4A3A-8775-6F330DEE80AF}">
      <dgm:prSet phldrT="[Text]" custT="1"/>
      <dgm:spPr/>
      <dgm:t>
        <a:bodyPr rtlCol="0"/>
        <a:lstStyle/>
        <a:p>
          <a:pPr rtl="0"/>
          <a:r>
            <a:rPr lang="de-DE" sz="2000" noProof="0" dirty="0"/>
            <a:t>in Wohnheimen für Menschen mit Behinderungen</a:t>
          </a:r>
        </a:p>
      </dgm:t>
    </dgm:pt>
    <dgm:pt modelId="{69BFF753-905A-47C6-9997-6D4C1B18C142}" type="parTrans" cxnId="{C204A26F-3C14-4C13-93D7-5128141D5A60}">
      <dgm:prSet/>
      <dgm:spPr/>
      <dgm:t>
        <a:bodyPr rtlCol="0"/>
        <a:lstStyle/>
        <a:p>
          <a:pPr rtl="0"/>
          <a:endParaRPr lang="de-DE" noProof="0" dirty="0"/>
        </a:p>
      </dgm:t>
    </dgm:pt>
    <dgm:pt modelId="{5276B064-45D0-4BB0-A548-FA0472CCC274}" type="sibTrans" cxnId="{C204A26F-3C14-4C13-93D7-5128141D5A60}">
      <dgm:prSet/>
      <dgm:spPr/>
      <dgm:t>
        <a:bodyPr rtlCol="0"/>
        <a:lstStyle/>
        <a:p>
          <a:pPr rtl="0"/>
          <a:endParaRPr lang="de-DE" noProof="0" dirty="0"/>
        </a:p>
      </dgm:t>
    </dgm:pt>
    <dgm:pt modelId="{B13EC5CF-C62E-4A1A-AFF1-DA503C372747}">
      <dgm:prSet phldrT="[Text]" custT="1"/>
      <dgm:spPr/>
      <dgm:t>
        <a:bodyPr rtlCol="0"/>
        <a:lstStyle/>
        <a:p>
          <a:pPr rtl="0"/>
          <a:r>
            <a:rPr lang="de-DE" sz="2000" noProof="0" dirty="0"/>
            <a:t>in Krankenhäusern</a:t>
          </a:r>
        </a:p>
      </dgm:t>
    </dgm:pt>
    <dgm:pt modelId="{250B1E8C-3A8B-4C05-B652-E4188FE4F78F}" type="parTrans" cxnId="{BCA54C76-07AE-4A1B-B8AF-A549CC926EAF}">
      <dgm:prSet/>
      <dgm:spPr/>
      <dgm:t>
        <a:bodyPr rtlCol="0"/>
        <a:lstStyle/>
        <a:p>
          <a:pPr rtl="0"/>
          <a:endParaRPr lang="de-DE" noProof="0" dirty="0"/>
        </a:p>
      </dgm:t>
    </dgm:pt>
    <dgm:pt modelId="{FB68FE19-9F2E-486B-80A5-07A8B5F267F1}" type="sibTrans" cxnId="{BCA54C76-07AE-4A1B-B8AF-A549CC926EAF}">
      <dgm:prSet/>
      <dgm:spPr/>
      <dgm:t>
        <a:bodyPr rtlCol="0"/>
        <a:lstStyle/>
        <a:p>
          <a:pPr rtl="0"/>
          <a:endParaRPr lang="de-DE" noProof="0" dirty="0"/>
        </a:p>
      </dgm:t>
    </dgm:pt>
    <dgm:pt modelId="{5967A42A-992F-4FDA-A7BF-040A6ACCB03C}">
      <dgm:prSet phldrT="[Text]" custT="1"/>
      <dgm:spPr/>
      <dgm:t>
        <a:bodyPr rtlCol="0"/>
        <a:lstStyle/>
        <a:p>
          <a:pPr rtl="0"/>
          <a:r>
            <a:rPr lang="de-DE" sz="2000" noProof="0" dirty="0"/>
            <a:t>In Facharztpraxen und Gesundheitszentren</a:t>
          </a:r>
        </a:p>
      </dgm:t>
    </dgm:pt>
    <dgm:pt modelId="{42ABD298-0EE6-4B76-B809-8A6DA6D143D8}" type="sibTrans" cxnId="{D8E51D10-1C86-4C49-B582-0876726AF5A4}">
      <dgm:prSet/>
      <dgm:spPr/>
      <dgm:t>
        <a:bodyPr rtlCol="0"/>
        <a:lstStyle/>
        <a:p>
          <a:pPr rtl="0"/>
          <a:endParaRPr lang="de-DE" noProof="0" dirty="0"/>
        </a:p>
      </dgm:t>
    </dgm:pt>
    <dgm:pt modelId="{A03DAD7C-77BC-4D6F-8EC5-F2C93B21D176}" type="parTrans" cxnId="{D8E51D10-1C86-4C49-B582-0876726AF5A4}">
      <dgm:prSet/>
      <dgm:spPr/>
      <dgm:t>
        <a:bodyPr rtlCol="0"/>
        <a:lstStyle/>
        <a:p>
          <a:pPr rtl="0"/>
          <a:endParaRPr lang="de-DE" noProof="0" dirty="0"/>
        </a:p>
      </dgm:t>
    </dgm:pt>
    <dgm:pt modelId="{A9D8C663-B01E-42D0-8826-371D7A3AFA6E}">
      <dgm:prSet phldrT="[Text]" custT="1"/>
      <dgm:spPr/>
      <dgm:t>
        <a:bodyPr rtlCol="0"/>
        <a:lstStyle/>
        <a:p>
          <a:pPr rtl="0"/>
          <a:r>
            <a:rPr lang="de-DE" sz="2000" noProof="0" dirty="0"/>
            <a:t>in Altenwohn- und -pflegeheimen</a:t>
          </a:r>
        </a:p>
      </dgm:t>
    </dgm:pt>
    <dgm:pt modelId="{D0EE5823-5588-46CF-998D-C6D253B2A90B}" type="sibTrans" cxnId="{EDAB296D-9F06-4447-9380-E62EDAA4E052}">
      <dgm:prSet/>
      <dgm:spPr/>
      <dgm:t>
        <a:bodyPr rtlCol="0"/>
        <a:lstStyle/>
        <a:p>
          <a:pPr rtl="0"/>
          <a:endParaRPr lang="de-DE" noProof="0" dirty="0"/>
        </a:p>
      </dgm:t>
    </dgm:pt>
    <dgm:pt modelId="{5044CA63-D882-4961-B664-5225FA21EBE0}" type="parTrans" cxnId="{EDAB296D-9F06-4447-9380-E62EDAA4E052}">
      <dgm:prSet/>
      <dgm:spPr/>
      <dgm:t>
        <a:bodyPr rtlCol="0"/>
        <a:lstStyle/>
        <a:p>
          <a:pPr rtl="0"/>
          <a:endParaRPr lang="de-DE" noProof="0" dirty="0"/>
        </a:p>
      </dgm:t>
    </dgm:pt>
    <dgm:pt modelId="{147F02A6-E9E7-4AC4-9BD1-6EF42185E2F4}">
      <dgm:prSet phldrT="[Text]" custT="1"/>
      <dgm:spPr/>
      <dgm:t>
        <a:bodyPr rtlCol="0"/>
        <a:lstStyle/>
        <a:p>
          <a:pPr rtl="0"/>
          <a:r>
            <a:rPr lang="de-DE" sz="2000" noProof="0" dirty="0"/>
            <a:t>in Einrichtungen der Kurzzeitpflege</a:t>
          </a:r>
        </a:p>
      </dgm:t>
    </dgm:pt>
    <dgm:pt modelId="{74145A17-0A9A-42CD-B8C5-89504BC06DBA}" type="parTrans" cxnId="{360DC774-3DAE-45CD-B383-761EE6327255}">
      <dgm:prSet/>
      <dgm:spPr/>
      <dgm:t>
        <a:bodyPr/>
        <a:lstStyle/>
        <a:p>
          <a:endParaRPr lang="de-DE"/>
        </a:p>
      </dgm:t>
    </dgm:pt>
    <dgm:pt modelId="{BFD5ED8F-AB9B-4373-829D-C59F3DF72073}" type="sibTrans" cxnId="{360DC774-3DAE-45CD-B383-761EE6327255}">
      <dgm:prSet/>
      <dgm:spPr/>
      <dgm:t>
        <a:bodyPr/>
        <a:lstStyle/>
        <a:p>
          <a:endParaRPr lang="de-DE"/>
        </a:p>
      </dgm:t>
    </dgm:pt>
    <dgm:pt modelId="{5F4D43DE-D7E9-447F-AD5A-FA6F03BA279B}">
      <dgm:prSet phldrT="[Text]" custT="1"/>
      <dgm:spPr/>
      <dgm:t>
        <a:bodyPr rtlCol="0"/>
        <a:lstStyle/>
        <a:p>
          <a:pPr rtl="0"/>
          <a:r>
            <a:rPr lang="de-DE" sz="2000" noProof="0" dirty="0"/>
            <a:t>bei ambulanten sozialen Diensten</a:t>
          </a:r>
        </a:p>
      </dgm:t>
    </dgm:pt>
    <dgm:pt modelId="{A6BDE3AB-A06F-4DD2-BDE3-1AF3981912A3}" type="parTrans" cxnId="{8ADD97E3-6E11-429F-A305-0DDC87A2302D}">
      <dgm:prSet/>
      <dgm:spPr/>
      <dgm:t>
        <a:bodyPr/>
        <a:lstStyle/>
        <a:p>
          <a:endParaRPr lang="de-DE"/>
        </a:p>
      </dgm:t>
    </dgm:pt>
    <dgm:pt modelId="{FA5A77F2-4B74-44A7-9366-689DFBC933BE}" type="sibTrans" cxnId="{8ADD97E3-6E11-429F-A305-0DDC87A2302D}">
      <dgm:prSet/>
      <dgm:spPr/>
      <dgm:t>
        <a:bodyPr/>
        <a:lstStyle/>
        <a:p>
          <a:endParaRPr lang="de-DE"/>
        </a:p>
      </dgm:t>
    </dgm:pt>
    <dgm:pt modelId="{6D877EB8-C0CC-47EC-9FF7-697D90367974}">
      <dgm:prSet custT="1"/>
      <dgm:spPr/>
      <dgm:t>
        <a:bodyPr/>
        <a:lstStyle/>
        <a:p>
          <a:r>
            <a:rPr lang="de-DE" sz="1800" dirty="0"/>
            <a:t>Gesundheits- und Krankenpflegehelfer/innen finden Beschäftigung</a:t>
          </a:r>
        </a:p>
      </dgm:t>
    </dgm:pt>
    <dgm:pt modelId="{394CE6CD-C4AB-450F-A622-5DC51E4D76D8}" type="parTrans" cxnId="{363EA88F-4769-4CBA-99BE-A13C362BA206}">
      <dgm:prSet/>
      <dgm:spPr/>
      <dgm:t>
        <a:bodyPr/>
        <a:lstStyle/>
        <a:p>
          <a:endParaRPr lang="de-DE"/>
        </a:p>
      </dgm:t>
    </dgm:pt>
    <dgm:pt modelId="{BC7C3E34-7C40-486C-92E6-4C762F765ECE}" type="sibTrans" cxnId="{363EA88F-4769-4CBA-99BE-A13C362BA206}">
      <dgm:prSet/>
      <dgm:spPr/>
      <dgm:t>
        <a:bodyPr/>
        <a:lstStyle/>
        <a:p>
          <a:endParaRPr lang="de-DE"/>
        </a:p>
      </dgm:t>
    </dgm:pt>
    <dgm:pt modelId="{9DE0F8F4-36B0-4743-B908-0EE3F43352CB}" type="pres">
      <dgm:prSet presAssocID="{4F62F2DA-D7F2-4FF6-84BA-5F139A7912D1}" presName="diagram" presStyleCnt="0">
        <dgm:presLayoutVars>
          <dgm:dir/>
          <dgm:resizeHandles val="exact"/>
        </dgm:presLayoutVars>
      </dgm:prSet>
      <dgm:spPr/>
    </dgm:pt>
    <dgm:pt modelId="{71D4558D-159A-47DE-A94F-521C32D12BF0}" type="pres">
      <dgm:prSet presAssocID="{AF48E813-4459-4B63-9360-D2CA978144F6}" presName="arrow" presStyleLbl="node1" presStyleIdx="0" presStyleCnt="8" custScaleX="141946" custScaleY="114045" custRadScaleRad="94837" custRadScaleInc="-10683">
        <dgm:presLayoutVars>
          <dgm:bulletEnabled val="1"/>
        </dgm:presLayoutVars>
      </dgm:prSet>
      <dgm:spPr/>
    </dgm:pt>
    <dgm:pt modelId="{3DCA436E-A06E-419C-933D-824314FA18DD}" type="pres">
      <dgm:prSet presAssocID="{5967A42A-992F-4FDA-A7BF-040A6ACCB03C}" presName="arrow" presStyleLbl="node1" presStyleIdx="1" presStyleCnt="8" custScaleX="148670" custScaleY="127574" custRadScaleRad="114262" custRadScaleInc="12176">
        <dgm:presLayoutVars>
          <dgm:bulletEnabled val="1"/>
        </dgm:presLayoutVars>
      </dgm:prSet>
      <dgm:spPr/>
    </dgm:pt>
    <dgm:pt modelId="{41603B25-B9A7-46D0-887C-18FC2BCE93AA}" type="pres">
      <dgm:prSet presAssocID="{A9D8C663-B01E-42D0-8826-371D7A3AFA6E}" presName="arrow" presStyleLbl="node1" presStyleIdx="2" presStyleCnt="8" custScaleX="135784" custScaleY="128433" custRadScaleRad="112746" custRadScaleInc="16175">
        <dgm:presLayoutVars>
          <dgm:bulletEnabled val="1"/>
        </dgm:presLayoutVars>
      </dgm:prSet>
      <dgm:spPr/>
    </dgm:pt>
    <dgm:pt modelId="{03A77CC1-2883-44E9-A927-23D8D86A498B}" type="pres">
      <dgm:prSet presAssocID="{52777EA3-5FE5-4A3A-8775-6F330DEE80AF}" presName="arrow" presStyleLbl="node1" presStyleIdx="3" presStyleCnt="8" custScaleX="148253" custScaleY="121547" custRadScaleRad="119140" custRadScaleInc="20284">
        <dgm:presLayoutVars>
          <dgm:bulletEnabled val="1"/>
        </dgm:presLayoutVars>
      </dgm:prSet>
      <dgm:spPr/>
    </dgm:pt>
    <dgm:pt modelId="{AB6E8487-3FDE-4982-AEDD-44690A8ABD93}" type="pres">
      <dgm:prSet presAssocID="{B13EC5CF-C62E-4A1A-AFF1-DA503C372747}" presName="arrow" presStyleLbl="node1" presStyleIdx="4" presStyleCnt="8" custScaleX="137258" custScaleY="115183" custRadScaleRad="100266" custRadScaleInc="17998">
        <dgm:presLayoutVars>
          <dgm:bulletEnabled val="1"/>
        </dgm:presLayoutVars>
      </dgm:prSet>
      <dgm:spPr/>
    </dgm:pt>
    <dgm:pt modelId="{73BF2F90-2414-46B3-A886-B759C4CC96E5}" type="pres">
      <dgm:prSet presAssocID="{147F02A6-E9E7-4AC4-9BD1-6EF42185E2F4}" presName="arrow" presStyleLbl="node1" presStyleIdx="5" presStyleCnt="8" custScaleX="137070" custScaleY="136447" custRadScaleRad="123522" custRadScaleInc="19077">
        <dgm:presLayoutVars>
          <dgm:bulletEnabled val="1"/>
        </dgm:presLayoutVars>
      </dgm:prSet>
      <dgm:spPr/>
    </dgm:pt>
    <dgm:pt modelId="{B111AD88-A32E-411E-9542-73BB64D623B5}" type="pres">
      <dgm:prSet presAssocID="{6D877EB8-C0CC-47EC-9FF7-697D90367974}" presName="arrow" presStyleLbl="node1" presStyleIdx="6" presStyleCnt="8" custScaleX="150315" custScaleY="124855" custRadScaleRad="119588" custRadScaleInc="8932">
        <dgm:presLayoutVars>
          <dgm:bulletEnabled val="1"/>
        </dgm:presLayoutVars>
      </dgm:prSet>
      <dgm:spPr/>
    </dgm:pt>
    <dgm:pt modelId="{BF74448A-7233-4486-9690-886FCA14E8D7}" type="pres">
      <dgm:prSet presAssocID="{5F4D43DE-D7E9-447F-AD5A-FA6F03BA279B}" presName="arrow" presStyleLbl="node1" presStyleIdx="7" presStyleCnt="8" custScaleX="152268" custScaleY="136592" custRadScaleRad="123310" custRadScaleInc="-4133">
        <dgm:presLayoutVars>
          <dgm:bulletEnabled val="1"/>
        </dgm:presLayoutVars>
      </dgm:prSet>
      <dgm:spPr/>
    </dgm:pt>
  </dgm:ptLst>
  <dgm:cxnLst>
    <dgm:cxn modelId="{9523870F-D5F6-4EE4-9D0E-98036F772042}" srcId="{4F62F2DA-D7F2-4FF6-84BA-5F139A7912D1}" destId="{AF48E813-4459-4B63-9360-D2CA978144F6}" srcOrd="0" destOrd="0" parTransId="{DB703676-2A02-40C0-8D19-B1740BA13EAF}" sibTransId="{AD34E5BA-C68C-46C7-94AE-AB69E454AEC4}"/>
    <dgm:cxn modelId="{D8E51D10-1C86-4C49-B582-0876726AF5A4}" srcId="{4F62F2DA-D7F2-4FF6-84BA-5F139A7912D1}" destId="{5967A42A-992F-4FDA-A7BF-040A6ACCB03C}" srcOrd="1" destOrd="0" parTransId="{A03DAD7C-77BC-4D6F-8EC5-F2C93B21D176}" sibTransId="{42ABD298-0EE6-4B76-B809-8A6DA6D143D8}"/>
    <dgm:cxn modelId="{39C76B18-98D4-419F-9AB2-7071AA51501B}" type="presOf" srcId="{147F02A6-E9E7-4AC4-9BD1-6EF42185E2F4}" destId="{73BF2F90-2414-46B3-A886-B759C4CC96E5}" srcOrd="0" destOrd="0" presId="urn:microsoft.com/office/officeart/2005/8/layout/arrow5"/>
    <dgm:cxn modelId="{F4D09C40-A5F6-4D3D-90B0-362E374CACB0}" type="presOf" srcId="{B13EC5CF-C62E-4A1A-AFF1-DA503C372747}" destId="{AB6E8487-3FDE-4982-AEDD-44690A8ABD93}" srcOrd="0" destOrd="0" presId="urn:microsoft.com/office/officeart/2005/8/layout/arrow5"/>
    <dgm:cxn modelId="{EDAB296D-9F06-4447-9380-E62EDAA4E052}" srcId="{4F62F2DA-D7F2-4FF6-84BA-5F139A7912D1}" destId="{A9D8C663-B01E-42D0-8826-371D7A3AFA6E}" srcOrd="2" destOrd="0" parTransId="{5044CA63-D882-4961-B664-5225FA21EBE0}" sibTransId="{D0EE5823-5588-46CF-998D-C6D253B2A90B}"/>
    <dgm:cxn modelId="{C204A26F-3C14-4C13-93D7-5128141D5A60}" srcId="{4F62F2DA-D7F2-4FF6-84BA-5F139A7912D1}" destId="{52777EA3-5FE5-4A3A-8775-6F330DEE80AF}" srcOrd="3" destOrd="0" parTransId="{69BFF753-905A-47C6-9997-6D4C1B18C142}" sibTransId="{5276B064-45D0-4BB0-A548-FA0472CCC274}"/>
    <dgm:cxn modelId="{360DC774-3DAE-45CD-B383-761EE6327255}" srcId="{4F62F2DA-D7F2-4FF6-84BA-5F139A7912D1}" destId="{147F02A6-E9E7-4AC4-9BD1-6EF42185E2F4}" srcOrd="5" destOrd="0" parTransId="{74145A17-0A9A-42CD-B8C5-89504BC06DBA}" sibTransId="{BFD5ED8F-AB9B-4373-829D-C59F3DF72073}"/>
    <dgm:cxn modelId="{BCA54C76-07AE-4A1B-B8AF-A549CC926EAF}" srcId="{4F62F2DA-D7F2-4FF6-84BA-5F139A7912D1}" destId="{B13EC5CF-C62E-4A1A-AFF1-DA503C372747}" srcOrd="4" destOrd="0" parTransId="{250B1E8C-3A8B-4C05-B652-E4188FE4F78F}" sibTransId="{FB68FE19-9F2E-486B-80A5-07A8B5F267F1}"/>
    <dgm:cxn modelId="{2323E67F-2965-4EBE-9EE4-337DFDE0CA10}" type="presOf" srcId="{6D877EB8-C0CC-47EC-9FF7-697D90367974}" destId="{B111AD88-A32E-411E-9542-73BB64D623B5}" srcOrd="0" destOrd="0" presId="urn:microsoft.com/office/officeart/2005/8/layout/arrow5"/>
    <dgm:cxn modelId="{896EF485-B976-48C2-B50E-CA9C6FC06AEC}" type="presOf" srcId="{A9D8C663-B01E-42D0-8826-371D7A3AFA6E}" destId="{41603B25-B9A7-46D0-887C-18FC2BCE93AA}" srcOrd="0" destOrd="0" presId="urn:microsoft.com/office/officeart/2005/8/layout/arrow5"/>
    <dgm:cxn modelId="{363EA88F-4769-4CBA-99BE-A13C362BA206}" srcId="{4F62F2DA-D7F2-4FF6-84BA-5F139A7912D1}" destId="{6D877EB8-C0CC-47EC-9FF7-697D90367974}" srcOrd="6" destOrd="0" parTransId="{394CE6CD-C4AB-450F-A622-5DC51E4D76D8}" sibTransId="{BC7C3E34-7C40-486C-92E6-4C762F765ECE}"/>
    <dgm:cxn modelId="{8119B1A9-19A5-4FEA-A5AB-B4C4734DD20C}" type="presOf" srcId="{AF48E813-4459-4B63-9360-D2CA978144F6}" destId="{71D4558D-159A-47DE-A94F-521C32D12BF0}" srcOrd="0" destOrd="0" presId="urn:microsoft.com/office/officeart/2005/8/layout/arrow5"/>
    <dgm:cxn modelId="{50B496C2-66A9-46CF-8E06-EC75034A5C13}" type="presOf" srcId="{5967A42A-992F-4FDA-A7BF-040A6ACCB03C}" destId="{3DCA436E-A06E-419C-933D-824314FA18DD}" srcOrd="0" destOrd="0" presId="urn:microsoft.com/office/officeart/2005/8/layout/arrow5"/>
    <dgm:cxn modelId="{8977B4DE-60DE-4EB5-B3BF-F532C0BB56BA}" type="presOf" srcId="{4F62F2DA-D7F2-4FF6-84BA-5F139A7912D1}" destId="{9DE0F8F4-36B0-4743-B908-0EE3F43352CB}" srcOrd="0" destOrd="0" presId="urn:microsoft.com/office/officeart/2005/8/layout/arrow5"/>
    <dgm:cxn modelId="{8ADD97E3-6E11-429F-A305-0DDC87A2302D}" srcId="{4F62F2DA-D7F2-4FF6-84BA-5F139A7912D1}" destId="{5F4D43DE-D7E9-447F-AD5A-FA6F03BA279B}" srcOrd="7" destOrd="0" parTransId="{A6BDE3AB-A06F-4DD2-BDE3-1AF3981912A3}" sibTransId="{FA5A77F2-4B74-44A7-9366-689DFBC933BE}"/>
    <dgm:cxn modelId="{DB4B00F9-6D21-4099-858D-DB679D56515C}" type="presOf" srcId="{52777EA3-5FE5-4A3A-8775-6F330DEE80AF}" destId="{03A77CC1-2883-44E9-A927-23D8D86A498B}" srcOrd="0" destOrd="0" presId="urn:microsoft.com/office/officeart/2005/8/layout/arrow5"/>
    <dgm:cxn modelId="{75C630FE-2F25-4ACF-BC8F-498180919EFE}" type="presOf" srcId="{5F4D43DE-D7E9-447F-AD5A-FA6F03BA279B}" destId="{BF74448A-7233-4486-9690-886FCA14E8D7}" srcOrd="0" destOrd="0" presId="urn:microsoft.com/office/officeart/2005/8/layout/arrow5"/>
    <dgm:cxn modelId="{2A77D1AD-26AF-4BEC-8084-E43CC1F873E2}" type="presParOf" srcId="{9DE0F8F4-36B0-4743-B908-0EE3F43352CB}" destId="{71D4558D-159A-47DE-A94F-521C32D12BF0}" srcOrd="0" destOrd="0" presId="urn:microsoft.com/office/officeart/2005/8/layout/arrow5"/>
    <dgm:cxn modelId="{8A5448EA-759F-4B57-AF25-B91506436E82}" type="presParOf" srcId="{9DE0F8F4-36B0-4743-B908-0EE3F43352CB}" destId="{3DCA436E-A06E-419C-933D-824314FA18DD}" srcOrd="1" destOrd="0" presId="urn:microsoft.com/office/officeart/2005/8/layout/arrow5"/>
    <dgm:cxn modelId="{6796A148-9478-4964-9951-8916C00E07B4}" type="presParOf" srcId="{9DE0F8F4-36B0-4743-B908-0EE3F43352CB}" destId="{41603B25-B9A7-46D0-887C-18FC2BCE93AA}" srcOrd="2" destOrd="0" presId="urn:microsoft.com/office/officeart/2005/8/layout/arrow5"/>
    <dgm:cxn modelId="{109C07D6-E17B-49EA-B495-1A28C77AA002}" type="presParOf" srcId="{9DE0F8F4-36B0-4743-B908-0EE3F43352CB}" destId="{03A77CC1-2883-44E9-A927-23D8D86A498B}" srcOrd="3" destOrd="0" presId="urn:microsoft.com/office/officeart/2005/8/layout/arrow5"/>
    <dgm:cxn modelId="{E85B95A0-2EF3-4D6F-8FB1-02C943C6BC36}" type="presParOf" srcId="{9DE0F8F4-36B0-4743-B908-0EE3F43352CB}" destId="{AB6E8487-3FDE-4982-AEDD-44690A8ABD93}" srcOrd="4" destOrd="0" presId="urn:microsoft.com/office/officeart/2005/8/layout/arrow5"/>
    <dgm:cxn modelId="{76B1FB24-DD6C-4890-BF88-8E5F09073671}" type="presParOf" srcId="{9DE0F8F4-36B0-4743-B908-0EE3F43352CB}" destId="{73BF2F90-2414-46B3-A886-B759C4CC96E5}" srcOrd="5" destOrd="0" presId="urn:microsoft.com/office/officeart/2005/8/layout/arrow5"/>
    <dgm:cxn modelId="{F4B2E59D-19E2-419B-881F-0FC5A46C6457}" type="presParOf" srcId="{9DE0F8F4-36B0-4743-B908-0EE3F43352CB}" destId="{B111AD88-A32E-411E-9542-73BB64D623B5}" srcOrd="6" destOrd="0" presId="urn:microsoft.com/office/officeart/2005/8/layout/arrow5"/>
    <dgm:cxn modelId="{EA353A75-863C-4691-9AD4-174C2AD1DAEC}" type="presParOf" srcId="{9DE0F8F4-36B0-4743-B908-0EE3F43352CB}" destId="{BF74448A-7233-4486-9690-886FCA14E8D7}" srcOrd="7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4558D-159A-47DE-A94F-521C32D12BF0}">
      <dsp:nvSpPr>
        <dsp:cNvPr id="0" name=""/>
        <dsp:cNvSpPr/>
      </dsp:nvSpPr>
      <dsp:spPr>
        <a:xfrm>
          <a:off x="2530502" y="11223"/>
          <a:ext cx="2350449" cy="188844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noProof="0" dirty="0"/>
            <a:t>In Kliniken</a:t>
          </a:r>
        </a:p>
      </dsp:txBody>
      <dsp:txXfrm>
        <a:off x="3118114" y="11223"/>
        <a:ext cx="1175225" cy="1557965"/>
      </dsp:txXfrm>
    </dsp:sp>
    <dsp:sp modelId="{3DCA436E-A06E-419C-933D-824314FA18DD}">
      <dsp:nvSpPr>
        <dsp:cNvPr id="0" name=""/>
        <dsp:cNvSpPr/>
      </dsp:nvSpPr>
      <dsp:spPr>
        <a:xfrm rot="2700000">
          <a:off x="4727531" y="457006"/>
          <a:ext cx="2461790" cy="211246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21519"/>
            <a:satOff val="-412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noProof="0" dirty="0"/>
            <a:t>In Facharztpraxen und Gesundheitszentren</a:t>
          </a:r>
        </a:p>
      </dsp:txBody>
      <dsp:txXfrm>
        <a:off x="5473681" y="511145"/>
        <a:ext cx="1230895" cy="1742785"/>
      </dsp:txXfrm>
    </dsp:sp>
    <dsp:sp modelId="{41603B25-B9A7-46D0-887C-18FC2BCE93AA}">
      <dsp:nvSpPr>
        <dsp:cNvPr id="0" name=""/>
        <dsp:cNvSpPr/>
      </dsp:nvSpPr>
      <dsp:spPr>
        <a:xfrm rot="5400000">
          <a:off x="5389757" y="2442515"/>
          <a:ext cx="2248414" cy="2126691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43039"/>
            <a:satOff val="-8257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noProof="0" dirty="0"/>
            <a:t>in Altenwohn- und -pflegeheimen</a:t>
          </a:r>
        </a:p>
      </dsp:txBody>
      <dsp:txXfrm rot="-5400000">
        <a:off x="5822790" y="2943757"/>
        <a:ext cx="1754520" cy="1124207"/>
      </dsp:txXfrm>
    </dsp:sp>
    <dsp:sp modelId="{03A77CC1-2883-44E9-A927-23D8D86A498B}">
      <dsp:nvSpPr>
        <dsp:cNvPr id="0" name=""/>
        <dsp:cNvSpPr/>
      </dsp:nvSpPr>
      <dsp:spPr>
        <a:xfrm rot="8100000">
          <a:off x="4301317" y="4427970"/>
          <a:ext cx="2454885" cy="201266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64558"/>
            <a:satOff val="-12386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noProof="0" dirty="0"/>
            <a:t>in Wohnheimen für Menschen mit Behinderungen</a:t>
          </a:r>
        </a:p>
      </dsp:txBody>
      <dsp:txXfrm rot="10800000">
        <a:off x="5039566" y="4728606"/>
        <a:ext cx="1227443" cy="1660450"/>
      </dsp:txXfrm>
    </dsp:sp>
    <dsp:sp modelId="{AB6E8487-3FDE-4982-AEDD-44690A8ABD93}">
      <dsp:nvSpPr>
        <dsp:cNvPr id="0" name=""/>
        <dsp:cNvSpPr/>
      </dsp:nvSpPr>
      <dsp:spPr>
        <a:xfrm rot="10800000">
          <a:off x="2424475" y="4544513"/>
          <a:ext cx="2272822" cy="190728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86077"/>
            <a:satOff val="-16515"/>
            <a:lumOff val="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noProof="0" dirty="0"/>
            <a:t>in Krankenhäusern</a:t>
          </a:r>
        </a:p>
      </dsp:txBody>
      <dsp:txXfrm rot="10800000">
        <a:off x="2992680" y="4878288"/>
        <a:ext cx="1136411" cy="1573512"/>
      </dsp:txXfrm>
    </dsp:sp>
    <dsp:sp modelId="{73BF2F90-2414-46B3-A886-B759C4CC96E5}">
      <dsp:nvSpPr>
        <dsp:cNvPr id="0" name=""/>
        <dsp:cNvSpPr/>
      </dsp:nvSpPr>
      <dsp:spPr>
        <a:xfrm rot="13500000">
          <a:off x="426818" y="3699014"/>
          <a:ext cx="2269709" cy="2259392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107596"/>
            <a:satOff val="-20644"/>
            <a:lumOff val="29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noProof="0" dirty="0"/>
            <a:t>in Einrichtungen der Kurzzeitpflege</a:t>
          </a:r>
        </a:p>
      </dsp:txBody>
      <dsp:txXfrm rot="10800000">
        <a:off x="854452" y="4036504"/>
        <a:ext cx="1134855" cy="1863998"/>
      </dsp:txXfrm>
    </dsp:sp>
    <dsp:sp modelId="{B111AD88-A32E-411E-9542-73BB64D623B5}">
      <dsp:nvSpPr>
        <dsp:cNvPr id="0" name=""/>
        <dsp:cNvSpPr/>
      </dsp:nvSpPr>
      <dsp:spPr>
        <a:xfrm rot="16200000">
          <a:off x="-149174" y="1940736"/>
          <a:ext cx="2489029" cy="206744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129116"/>
            <a:satOff val="-24772"/>
            <a:lumOff val="35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Gesundheits- und Krankenpflegehelfer/innen finden Beschäftigung</a:t>
          </a:r>
        </a:p>
      </dsp:txBody>
      <dsp:txXfrm rot="5400000">
        <a:off x="61620" y="2352200"/>
        <a:ext cx="1705640" cy="1244515"/>
      </dsp:txXfrm>
    </dsp:sp>
    <dsp:sp modelId="{BF74448A-7233-4486-9690-886FCA14E8D7}">
      <dsp:nvSpPr>
        <dsp:cNvPr id="0" name=""/>
        <dsp:cNvSpPr/>
      </dsp:nvSpPr>
      <dsp:spPr>
        <a:xfrm rot="18900000">
          <a:off x="521952" y="63343"/>
          <a:ext cx="2521369" cy="226179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noProof="0" dirty="0"/>
            <a:t>bei ambulanten sozialen Diensten</a:t>
          </a:r>
        </a:p>
      </dsp:txBody>
      <dsp:txXfrm>
        <a:off x="1012353" y="121309"/>
        <a:ext cx="1260685" cy="1865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DE2850E-7A62-4C65-ACDE-FE3B1B4B1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5D9F0B-40B9-4630-84E1-C2B1DBAD85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25C84-6163-4E63-844C-FD049F9779A9}" type="datetime1">
              <a:rPr lang="de-DE" smtClean="0"/>
              <a:t>14.07.23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B8D1CD-909D-4312-8277-54E50FFCF0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16F9F5-6105-40B6-8D74-E09A224F42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B0AB2-3A8A-401F-85FF-9678757FC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505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6C4E0-7EE0-480B-9281-A9527E886B6E}" type="datetime1">
              <a:rPr lang="de-DE" smtClean="0"/>
              <a:pPr/>
              <a:t>14.07.23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Textmasterformate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55344-1880-4CA4-A497-DA845BD5CE3A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5707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5344-1880-4CA4-A497-DA845BD5CE3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69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5344-1880-4CA4-A497-DA845BD5CE3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05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5344-1880-4CA4-A497-DA845BD5CE3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35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55344-1880-4CA4-A497-DA845BD5CE3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23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5344-1880-4CA4-A497-DA845BD5CE3A}" type="slidenum">
              <a:rPr lang="de-DE" noProof="0" smtClean="0"/>
              <a:t>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6539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2D5F0014-1164-406E-847E-8728698159A7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13" name="Gerader Verbinde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15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806F04-B2CB-4759-B810-94CD453A6348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472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9FFDC0-44CE-48D3-B26C-C7E55DBDCB06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8" name="Gerader Verbinde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6B407F-CF49-4B6A-84D5-94F0FC35971D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306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FD73B1-466F-400B-96C3-A9B81DD92B58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8" name="Gerader Verbinde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4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BAB6AC-07C6-4431-A284-7440F4BCB514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795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F7B3DE-2EB2-4C79-8BBA-10C0D08284BC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0586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9660B2-382C-43E6-B7DC-46F162FA9043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8961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798421-4985-439C-8856-A173193910F2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0396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EB6E47-7548-43AE-8055-D447A6BF9F78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3365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E8CC61-F92B-4979-8C39-8A33E1C3A101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8" name="Gerader Verbinde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0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59FA8E99-58A9-4B90-BCDD-2FCDC7A59FD7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
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6D22F896-40B5-4ADD-8801-0D06FADFA095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8" name="Gerader Verbinde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2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576" y="0"/>
            <a:ext cx="125269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rIns="180000" rtlCol="0">
            <a:normAutofit/>
          </a:bodyPr>
          <a:lstStyle/>
          <a:p>
            <a:pPr algn="l" rtl="0"/>
            <a:r>
              <a:rPr lang="de-DE" sz="7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1070" y="690341"/>
            <a:ext cx="3096926" cy="5571066"/>
          </a:xfrm>
          <a:prstGeom prst="rect">
            <a:avLst/>
          </a:prstGeom>
        </p:spPr>
        <p:txBody>
          <a:bodyPr lIns="0" rIns="0" rtlCol="0">
            <a:normAutofit/>
          </a:bodyPr>
          <a:lstStyle/>
          <a:p>
            <a:pPr rtl="0"/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Von </a:t>
            </a:r>
            <a:r>
              <a:rPr lang="de-DE" sz="2800" dirty="0" err="1">
                <a:solidFill>
                  <a:schemeClr val="accent2">
                    <a:lumMod val="50000"/>
                  </a:schemeClr>
                </a:solidFill>
              </a:rPr>
              <a:t>Rinesa</a:t>
            </a:r>
            <a:r>
              <a:rPr lang="de-DE" sz="2800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/>
          <p:cNvSpPr/>
          <p:nvPr/>
        </p:nvSpPr>
        <p:spPr>
          <a:xfrm>
            <a:off x="914400" y="2644877"/>
            <a:ext cx="6371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dirty="0">
                <a:solidFill>
                  <a:schemeClr val="accent2">
                    <a:lumMod val="50000"/>
                  </a:schemeClr>
                </a:solidFill>
              </a:rPr>
              <a:t>Krankenpflegehelfer/in</a:t>
            </a: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1402" y="221381"/>
            <a:ext cx="9983805" cy="1934678"/>
          </a:xfrm>
        </p:spPr>
        <p:txBody>
          <a:bodyPr/>
          <a:lstStyle/>
          <a:p>
            <a:r>
              <a:rPr lang="de-DE" u="sng" dirty="0"/>
              <a:t>Was verdient man in der Ausbildung?</a:t>
            </a:r>
          </a:p>
        </p:txBody>
      </p:sp>
      <p:sp>
        <p:nvSpPr>
          <p:cNvPr id="3" name="Rechteck 2"/>
          <p:cNvSpPr/>
          <p:nvPr/>
        </p:nvSpPr>
        <p:spPr>
          <a:xfrm>
            <a:off x="468517" y="2567950"/>
            <a:ext cx="5370896" cy="218521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bg2">
                <a:lumMod val="50000"/>
                <a:alpha val="40000"/>
              </a:schemeClr>
            </a:glow>
            <a:innerShdw blurRad="63500" dist="50800" dir="18900000">
              <a:srgbClr val="000000">
                <a:alpha val="50000"/>
              </a:srgbClr>
            </a:innerShdw>
          </a:effectLst>
        </p:spPr>
        <p:txBody>
          <a:bodyPr wrap="square">
            <a:spAutoFit/>
          </a:bodyPr>
          <a:lstStyle/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Die Ausbildung in der Altenpflegehilfe und Krankenpflegehilfe ist durch Gesetze und Verordnungen der Länder geregelt. In vielen Bundesländern besteht ein Anspruch auf Ausbildungsvergütung.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173" y="2456040"/>
            <a:ext cx="5194032" cy="34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396" y="471509"/>
            <a:ext cx="4652852" cy="1737360"/>
          </a:xfrm>
        </p:spPr>
        <p:txBody>
          <a:bodyPr/>
          <a:lstStyle/>
          <a:p>
            <a:r>
              <a:rPr lang="de-DE" u="sng" dirty="0"/>
              <a:t>Mein Meinung dazu 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5964" y="1182855"/>
            <a:ext cx="4102036" cy="4213572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44843" y="2010032"/>
            <a:ext cx="5280454" cy="4009768"/>
          </a:xfrm>
        </p:spPr>
        <p:txBody>
          <a:bodyPr/>
          <a:lstStyle/>
          <a:p>
            <a:r>
              <a:rPr lang="de-DE" sz="2000" dirty="0"/>
              <a:t>Ich finde diesen Beruf sehr gut, weil dieser Beruf i meinem Traumberuf ähnlich ist. </a:t>
            </a:r>
          </a:p>
          <a:p>
            <a:r>
              <a:rPr lang="de-DE" sz="2000" dirty="0"/>
              <a:t>Wenn Jugendliche sich  für Medizin  interessieren, kann ich diesen beruf </a:t>
            </a:r>
            <a:r>
              <a:rPr lang="de-DE" sz="2000"/>
              <a:t>sehr empfehlen. </a:t>
            </a:r>
            <a:endParaRPr lang="de-DE" sz="2000" dirty="0"/>
          </a:p>
          <a:p>
            <a:r>
              <a:rPr lang="de-DE" dirty="0"/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76" y="3383177"/>
            <a:ext cx="26955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2848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Gesundheit 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1817638"/>
            <a:ext cx="5678488" cy="3194149"/>
          </a:xfrm>
        </p:spPr>
      </p:pic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587229" y="2257506"/>
            <a:ext cx="4826019" cy="3762294"/>
          </a:xfrm>
        </p:spPr>
        <p:txBody>
          <a:bodyPr>
            <a:normAutofit/>
          </a:bodyPr>
          <a:lstStyle/>
          <a:p>
            <a:r>
              <a:rPr lang="de-DE" sz="2000" dirty="0"/>
              <a:t>Das Thema Gesundheit eröffnet viele Anwendungsfelder: Täglich verlassen sich Patienten auf medizinische Erstversorgung, Diagnostik, Beratung und Behandlung. Gerade pflege- oder hilfsbedürftige Menschen benötigen ambulante bzw. stationäre Pflege. 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575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1063F05-99EF-4DA3-B595-4E26670F2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901"/>
            <a:ext cx="5408246" cy="1993499"/>
          </a:xfrm>
          <a:prstGeom prst="rect">
            <a:avLst/>
          </a:prstGeom>
        </p:spPr>
        <p:txBody>
          <a:bodyPr lIns="0" tIns="108000" rtlCol="0">
            <a:normAutofit fontScale="90000"/>
          </a:bodyPr>
          <a:lstStyle/>
          <a:p>
            <a:pPr algn="ctr"/>
            <a:r>
              <a:rPr lang="de-DE" sz="5400" b="1" u="sng" dirty="0">
                <a:solidFill>
                  <a:srgbClr val="FFFFFF"/>
                </a:solidFill>
              </a:rPr>
              <a:t>Berufe mit Medizin</a:t>
            </a:r>
            <a:br>
              <a:rPr lang="de-DE" sz="5400" b="1" dirty="0">
                <a:solidFill>
                  <a:srgbClr val="FFFFFF"/>
                </a:solidFill>
              </a:rPr>
            </a:br>
            <a:endParaRPr lang="de-DE" sz="5400" b="1" dirty="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BDDBE1-00CD-4A90-9BA9-5E79F6C6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6" y="2567032"/>
            <a:ext cx="4899611" cy="3650888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 rtl="0"/>
            <a:endParaRPr lang="de-DE" b="1" dirty="0">
              <a:solidFill>
                <a:srgbClr val="FFFFFF"/>
              </a:solidFill>
            </a:endParaRPr>
          </a:p>
          <a:p>
            <a:r>
              <a:rPr lang="de-DE" sz="2000" dirty="0">
                <a:solidFill>
                  <a:srgbClr val="FFFFFF"/>
                </a:solidFill>
              </a:rPr>
              <a:t>Berufsfeld Berufe mit Medizin geht es um die                                Durchführung medizinischer Untersuchungen                                             und Behandlungen, um die Pflege, Beratung                                    und Betreuung von Patienten sowie um                                    organisatorische Aufgaben im Gesundheitswesen. </a:t>
            </a:r>
          </a:p>
          <a:p>
            <a:r>
              <a:rPr lang="de-DE" sz="2000" dirty="0">
                <a:solidFill>
                  <a:srgbClr val="FFFFFF"/>
                </a:solidFill>
              </a:rPr>
              <a:t>Für 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</a:rPr>
              <a:t>Ausbildungsberufe</a:t>
            </a:r>
            <a:r>
              <a:rPr lang="de-DE" sz="2000" dirty="0">
                <a:solidFill>
                  <a:srgbClr val="FFFFFF"/>
                </a:solidFill>
              </a:rPr>
              <a:t> in diesem Berufsfeld sind insbesondere folgende Voraussetzungen wichtig: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FFFFFF"/>
                </a:solidFill>
              </a:rPr>
              <a:t>Interesse am Umgang mit Patienten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FFFFFF"/>
                </a:solidFill>
              </a:rPr>
              <a:t>sorgfältiges und verantwortungsbewusstes Arbeiten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522" y="1141046"/>
            <a:ext cx="6377378" cy="42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1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167780"/>
            <a:ext cx="9720072" cy="1577130"/>
          </a:xfrm>
        </p:spPr>
        <p:txBody>
          <a:bodyPr/>
          <a:lstStyle/>
          <a:p>
            <a:pPr algn="ctr"/>
            <a:r>
              <a:rPr lang="de-DE" u="sng" dirty="0"/>
              <a:t>Steckbrief    </a:t>
            </a:r>
          </a:p>
        </p:txBody>
      </p:sp>
      <p:sp>
        <p:nvSpPr>
          <p:cNvPr id="9" name="Rechteck 8"/>
          <p:cNvSpPr/>
          <p:nvPr/>
        </p:nvSpPr>
        <p:spPr>
          <a:xfrm>
            <a:off x="595618" y="1669409"/>
            <a:ext cx="6300132" cy="5150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Berufstyp</a:t>
            </a:r>
          </a:p>
          <a:p>
            <a:endParaRPr lang="de-DE" sz="2000" dirty="0"/>
          </a:p>
          <a:p>
            <a:r>
              <a:rPr lang="de-DE" sz="2000" dirty="0"/>
              <a:t>Ausbildungsberuf</a:t>
            </a:r>
          </a:p>
          <a:p>
            <a:endParaRPr lang="de-DE" sz="2000" dirty="0"/>
          </a:p>
          <a:p>
            <a:r>
              <a:rPr lang="de-DE" sz="2000" dirty="0"/>
              <a:t>Ausbildungsart</a:t>
            </a:r>
          </a:p>
          <a:p>
            <a:endParaRPr lang="de-DE" sz="2000" dirty="0"/>
          </a:p>
          <a:p>
            <a:r>
              <a:rPr lang="de-DE" sz="2000" dirty="0"/>
              <a:t>Schulische Ausbildung an Berufsfachschulen (landesrechtlich geregelt)</a:t>
            </a:r>
          </a:p>
          <a:p>
            <a:endParaRPr lang="de-DE" sz="2000" dirty="0"/>
          </a:p>
          <a:p>
            <a:r>
              <a:rPr lang="de-DE" sz="2000" dirty="0"/>
              <a:t>Ausbildungsdauer</a:t>
            </a:r>
          </a:p>
          <a:p>
            <a:endParaRPr lang="de-DE" sz="2000" dirty="0"/>
          </a:p>
          <a:p>
            <a:r>
              <a:rPr lang="de-DE" sz="2000" dirty="0"/>
              <a:t>1-4 Jahre (Vollzeit/Teilzeit)</a:t>
            </a:r>
          </a:p>
          <a:p>
            <a:endParaRPr lang="de-DE" sz="2000" dirty="0"/>
          </a:p>
          <a:p>
            <a:r>
              <a:rPr lang="de-DE" sz="2000" dirty="0"/>
              <a:t>Lernorte</a:t>
            </a:r>
          </a:p>
          <a:p>
            <a:endParaRPr lang="de-DE" sz="2000" dirty="0"/>
          </a:p>
          <a:p>
            <a:r>
              <a:rPr lang="de-DE" sz="2000" dirty="0"/>
              <a:t>Berufsfachschule und Praktikumsbetrieb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42" y="1232033"/>
            <a:ext cx="4354650" cy="316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Was machst u in diesem beruf?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Gesundheits- und Krankenpflegehelfer/innen wirken bei Körperpflegemaßnahmen mit, betten und lagern Patienten um, teilen Essen aus und helfen bei der Nahrungsaufnahme.</a:t>
            </a:r>
          </a:p>
          <a:p>
            <a:r>
              <a:rPr lang="de-DE" sz="1800" dirty="0"/>
              <a:t>Sie beobachten und kontrollieren Puls, Temperatur, Blutdruck und Atmung ihrer Patienten. Zudem begleiten sie diese zu Untersuchungen und Behandlungen.</a:t>
            </a:r>
          </a:p>
          <a:p>
            <a:r>
              <a:rPr lang="de-DE" sz="1800" dirty="0"/>
              <a:t>Außerdem führen sie einfache ärztliche Anweisungen und Verordnungen durch, helfen bei der Pflegedokumentation und -organisation mit und unterstützen Fachkräfte wie Pflegefachleute bei den Nachtwachen.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638" y="2712508"/>
            <a:ext cx="4754562" cy="316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078" y="773723"/>
            <a:ext cx="5127323" cy="1075637"/>
          </a:xfrm>
        </p:spPr>
        <p:txBody>
          <a:bodyPr/>
          <a:lstStyle/>
          <a:p>
            <a:r>
              <a:rPr lang="de-DE" u="sng" dirty="0"/>
              <a:t>Weiter Informationen 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080" y="2240899"/>
            <a:ext cx="5678488" cy="3785658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9786" y="1985108"/>
            <a:ext cx="5275385" cy="2328983"/>
          </a:xfr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An physikalischen Therapiemaßnahmen sind sie ebenso beteiligt. Gesundheits- und Krankenpflegehelfer/innen sind zudem für Sauberkeit und Hygiene zuständig: Sie reinigen und pflegen Instrumente, räumen die Krankenzimmer auf und richten die Betten.</a:t>
            </a:r>
          </a:p>
        </p:txBody>
      </p:sp>
    </p:spTree>
    <p:extLst>
      <p:ext uri="{BB962C8B-B14F-4D97-AF65-F5344CB8AC3E}">
        <p14:creationId xmlns:p14="http://schemas.microsoft.com/office/powerpoint/2010/main" val="358395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41ADA27-F8D7-4034-AACF-0E2C0E254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DFCA76-5DF3-4D71-A543-CF57216D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368"/>
            <a:ext cx="4172465" cy="1721708"/>
          </a:xfrm>
        </p:spPr>
        <p:txBody>
          <a:bodyPr rtlCol="0">
            <a:normAutofit/>
          </a:bodyPr>
          <a:lstStyle/>
          <a:p>
            <a:pPr rtl="0"/>
            <a:r>
              <a:rPr lang="de-DE" sz="3800" b="1" u="sng" dirty="0">
                <a:solidFill>
                  <a:srgbClr val="FFFFFF"/>
                </a:solidFill>
              </a:rPr>
              <a:t>Wo arbeitest du in diesem beruf 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9CC82DC8-E7AF-4E0A-B62F-9B79E706D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EFA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Inhaltsplatzhalter 4" descr="Produkt SmartArt">
            <a:extLst>
              <a:ext uri="{FF2B5EF4-FFF2-40B4-BE49-F238E27FC236}">
                <a16:creationId xmlns:a16="http://schemas.microsoft.com/office/drawing/2014/main" id="{5F324AA3-A8FB-4568-A4CE-E04F36297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958719"/>
              </p:ext>
            </p:extLst>
          </p:nvPr>
        </p:nvGraphicFramePr>
        <p:xfrm>
          <a:off x="4333102" y="329514"/>
          <a:ext cx="7663805" cy="635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27" y="2721574"/>
            <a:ext cx="4043234" cy="269548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7186" y="2496065"/>
            <a:ext cx="2037007" cy="20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1063F05-99EF-4DA3-B595-4E26670F2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212" y="826324"/>
            <a:ext cx="4384758" cy="1076617"/>
          </a:xfrm>
          <a:prstGeom prst="rect">
            <a:avLst/>
          </a:prstGeom>
        </p:spPr>
        <p:txBody>
          <a:bodyPr lIns="0" tIns="108000" rtlCol="0">
            <a:normAutofit/>
          </a:bodyPr>
          <a:lstStyle/>
          <a:p>
            <a:r>
              <a:rPr lang="de-DE" sz="3200" b="1" u="sng" dirty="0">
                <a:solidFill>
                  <a:srgbClr val="FFFFFF"/>
                </a:solidFill>
              </a:rPr>
              <a:t>Welcher Schulabschluss wird erwartet?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0A835C2-2B9B-4174-AA2C-60A4F13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D39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BDDBE1-00CD-4A90-9BA9-5E79F6C6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8" y="2248930"/>
            <a:ext cx="4788412" cy="39689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endParaRPr lang="de-DE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FFFFFF"/>
                </a:solidFill>
              </a:rPr>
              <a:t>Für die Ausbildung wird i.d.R. ein Hauptschulabschluss (je nach Bundesland auch Berufsreife, Berufsbildungsreife, erster allgemeinbildender Schulabschluss, erfolgreicher Abschluss der Mittelschule) vorausgesetzt. Die Berufsfachschulen wählen Bewerber/innen nach eigenen Kriterien aus.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549" y="1327556"/>
            <a:ext cx="6723452" cy="400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4843849"/>
            <a:ext cx="8610600" cy="1579329"/>
          </a:xfrm>
        </p:spPr>
        <p:txBody>
          <a:bodyPr/>
          <a:lstStyle/>
          <a:p>
            <a:pPr algn="l"/>
            <a:r>
              <a:rPr lang="de-DE" dirty="0"/>
              <a:t>Diese Anforderungen hat der Beruf 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solidFill>
            <a:schemeClr val="accent6">
              <a:lumMod val="50000"/>
            </a:schemeClr>
          </a:solidFill>
        </p:spPr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380" y="4924338"/>
            <a:ext cx="3691156" cy="1610686"/>
          </a:xfrm>
        </p:spPr>
        <p:txBody>
          <a:bodyPr/>
          <a:lstStyle/>
          <a:p>
            <a:r>
              <a:rPr lang="de-DE" dirty="0"/>
              <a:t>Krankenpflegehelfer/in</a:t>
            </a: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-3049" y="0"/>
            <a:ext cx="8191459" cy="41242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sz="2800" u="sng" dirty="0"/>
              <a:t>Anforderungen: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Einfühlungsvermögen (z.B. im Umgang mit Patienten und Angehörigen)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Sorgfalt und Verantwortungsbewusstsein (z.B. bei der Reinigung und Desinfizierung           von Pflegeutensilien oder der Mitwirkung bei der Medikamentengabe)                                                      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Psychische Stabilität (z.B. im Umgang mit schwer kranken oder sterbenden Patienten)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Gute körperliche Konstitution (z.B. beim Umbetten von Patienten)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Verschwiegenheit (z.B. im Umgang mit Patientendaten)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410" y="1929557"/>
            <a:ext cx="3699749" cy="24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59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ADE682D-B6B9-42D0-88B0-65F09B3D7C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708FAD-CC7A-492F-8811-2B53E77C7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0F7A41-B1D0-4876-B6D4-D0473498FCF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Einzelhandel-Design</Template>
  <TotalTime>0</TotalTime>
  <Words>482</Words>
  <Application>Microsoft Macintosh PowerPoint</Application>
  <PresentationFormat>Breitbild</PresentationFormat>
  <Paragraphs>70</Paragraphs>
  <Slides>11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Tw Cen MT</vt:lpstr>
      <vt:lpstr>Tw Cen MT Condensed</vt:lpstr>
      <vt:lpstr>Wingdings 3</vt:lpstr>
      <vt:lpstr>Integral</vt:lpstr>
      <vt:lpstr> </vt:lpstr>
      <vt:lpstr>Gesundheit </vt:lpstr>
      <vt:lpstr>Berufe mit Medizin </vt:lpstr>
      <vt:lpstr>Steckbrief    </vt:lpstr>
      <vt:lpstr>Was machst u in diesem beruf? </vt:lpstr>
      <vt:lpstr>Weiter Informationen </vt:lpstr>
      <vt:lpstr>Wo arbeitest du in diesem beruf </vt:lpstr>
      <vt:lpstr>Welcher Schulabschluss wird erwartet?</vt:lpstr>
      <vt:lpstr>Diese Anforderungen hat der Beruf </vt:lpstr>
      <vt:lpstr>Was verdient man in der Ausbildung?</vt:lpstr>
      <vt:lpstr>Mein Meinung dazu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2023-04-24T06:36:27Z</dcterms:created>
  <dcterms:modified xsi:type="dcterms:W3CDTF">2023-07-14T06:26:57Z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