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9" r:id="rId6"/>
    <p:sldId id="263" r:id="rId7"/>
    <p:sldId id="264" r:id="rId8"/>
    <p:sldId id="262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 rtl="0"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F13676-0D00-4115-800E-033AA6D8D686}" v="877" dt="2023-06-26T17:33:31.0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05" autoAdjust="0"/>
  </p:normalViewPr>
  <p:slideViewPr>
    <p:cSldViewPr snapToGrid="0">
      <p:cViewPr varScale="1">
        <p:scale>
          <a:sx n="108" d="100"/>
          <a:sy n="108" d="100"/>
        </p:scale>
        <p:origin x="7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6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F80BBB6-ECFA-4DF4-AF28-C9CF86D02E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C04D552-C6B7-405B-A7D6-0653E0E759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C8F2A-AEAA-4835-8644-F52899FC945B}" type="datetime1">
              <a:rPr lang="de-DE" smtClean="0"/>
              <a:t>14.07.23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795B1B5-9C17-4DA4-8C5B-9A5E61F523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01AB22-5FE6-4DBA-A1C4-2C0348DBC9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6C457-B0A6-44B9-9C17-C2B6ACA82F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1823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7DC94-6124-4DED-969A-7405771D9E90}" type="datetime1">
              <a:rPr lang="de-DE" smtClean="0"/>
              <a:pPr/>
              <a:t>14.07.23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dirty="0"/>
              <a:t>Textmasterformate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39250-3A6C-4704-A8C5-4B0439445B92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708800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9250-3A6C-4704-A8C5-4B0439445B9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0120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9250-3A6C-4704-A8C5-4B0439445B9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7042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9250-3A6C-4704-A8C5-4B0439445B9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416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9250-3A6C-4704-A8C5-4B0439445B9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1556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9250-3A6C-4704-A8C5-4B0439445B9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429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9250-3A6C-4704-A8C5-4B0439445B9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7490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htec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htec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htec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uppe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Gerader Verbinde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20" name="Datumsplatzhalt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FCC016FB-74F7-42A6-B40A-5F3C187FC011}" type="datetime1">
              <a:rPr lang="de-DE" noProof="0" smtClean="0"/>
              <a:t>14.07.23</a:t>
            </a:fld>
            <a:endParaRPr lang="de-DE" noProof="0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632D90A-F160-4E29-B917-0324056FE328}" type="datetime1">
              <a:rPr lang="de-DE" noProof="0" smtClean="0"/>
              <a:t>14.07.23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5057A16-B6BB-4CC1-89B0-3B8211FB229B}" type="datetime1">
              <a:rPr lang="de-DE" noProof="0" smtClean="0"/>
              <a:t>14.07.23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97C73DEF-F898-44C4-ABA4-525370633853}" type="datetime1">
              <a:rPr lang="de-DE" noProof="0" smtClean="0"/>
              <a:t>14.07.23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htec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htec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htec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uppe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Gerader Verbinde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F9F13078-3E15-44F9-B461-1CF22A9EC113}" type="datetime1">
              <a:rPr lang="de-DE" noProof="0" smtClean="0"/>
              <a:t>14.07.23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4E4A888-7D9D-4858-9DC9-D3AD6BB42A4F}" type="datetime1">
              <a:rPr lang="de-DE" noProof="0" smtClean="0"/>
              <a:t>14.07.23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A89FCC69-BA64-417F-9B71-CAE62315778E}" type="datetime1">
              <a:rPr lang="de-DE" noProof="0" smtClean="0"/>
              <a:t>14.07.23</a:t>
            </a:fld>
            <a:endParaRPr lang="de-DE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B6FEC1A-1C0F-4FE6-A4ED-702155C5DE72}" type="datetime1">
              <a:rPr lang="de-DE" noProof="0" smtClean="0"/>
              <a:t>14.07.23</a:t>
            </a:fld>
            <a:endParaRPr lang="de-DE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1FE9054-C1A6-46E3-B042-191270EFEEF7}" type="datetime1">
              <a:rPr lang="de-DE" noProof="0" smtClean="0"/>
              <a:t>14.07.23</a:t>
            </a:fld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hteck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hteck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7607317-B0DB-42E0-89EB-3BDE5B3954D5}" type="datetime1">
              <a:rPr lang="de-DE" noProof="0" smtClean="0"/>
              <a:t>14.07.23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11" name="Rechteck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hteck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DBB12D4F-548F-4C42-BFEE-EB4C0BC177B6}" type="datetime1">
              <a:rPr lang="de-DE" noProof="0" smtClean="0"/>
              <a:t>14.07.23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htec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6DB8F1FD-50EA-40C6-BF88-303FB2DB4F91}" type="datetime1">
              <a:rPr lang="de-DE" noProof="0" smtClean="0"/>
              <a:t>14.07.23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>
            <a:extLst>
              <a:ext uri="{FF2B5EF4-FFF2-40B4-BE49-F238E27FC236}">
                <a16:creationId xmlns:a16="http://schemas.microsoft.com/office/drawing/2014/main" id="{93BFCDB3-13C4-4D69-848D-3F1F4D6B8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CC2B9599-6E7A-4DD2-B13A-B4F68A135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3E377648-1ED1-4112-805B-16C14CE9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D63B59CB-289C-4850-A932-358B9E412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98867647-07B7-4265-832F-DE0E80979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516AC468-2C3D-4337-A9A2-81175F6D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2A873262-74DB-4FD1-9625-E4616CF01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09F3D15D-CB95-47AD-87F5-9CFF84F6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0024" y="1442916"/>
            <a:ext cx="3238829" cy="3252231"/>
          </a:xfrm>
        </p:spPr>
        <p:txBody>
          <a:bodyPr rtlCol="0">
            <a:normAutofit/>
          </a:bodyPr>
          <a:lstStyle/>
          <a:p>
            <a:pPr rtl="0"/>
            <a:r>
              <a:rPr lang="de-DE" sz="2400" dirty="0">
                <a:solidFill>
                  <a:schemeClr val="bg1"/>
                </a:solidFill>
              </a:rPr>
              <a:t>Gesundheits- und Kinderkrankenpflegerin</a:t>
            </a:r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2048EE7C-B77F-4E59-88A7-DD66337BB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0024" y="4708186"/>
            <a:ext cx="3238829" cy="1496816"/>
          </a:xfrm>
        </p:spPr>
        <p:txBody>
          <a:bodyPr rtlCol="0">
            <a:normAutofit/>
          </a:bodyPr>
          <a:lstStyle/>
          <a:p>
            <a:pPr rtl="0"/>
            <a:r>
              <a:rPr lang="de-DE" sz="1400" dirty="0">
                <a:solidFill>
                  <a:schemeClr val="bg1"/>
                </a:solidFill>
              </a:rPr>
              <a:t>Von: </a:t>
            </a:r>
            <a:r>
              <a:rPr lang="de-DE" sz="1400" dirty="0" err="1">
                <a:solidFill>
                  <a:schemeClr val="bg1"/>
                </a:solidFill>
              </a:rPr>
              <a:t>Beslinda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Shuni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959" y="2013232"/>
            <a:ext cx="5035410" cy="290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>
            <a:extLst>
              <a:ext uri="{FF2B5EF4-FFF2-40B4-BE49-F238E27FC236}">
                <a16:creationId xmlns:a16="http://schemas.microsoft.com/office/drawing/2014/main" id="{2A4D183E-A455-400F-B558-5EF3C42F6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6EC6A0A-8EDD-4CAD-8301-B0613EFB6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2175" y="1005675"/>
            <a:ext cx="4800601" cy="4870174"/>
          </a:xfrm>
          <a:prstGeom prst="rect">
            <a:avLst/>
          </a:prstGeom>
          <a:solidFill>
            <a:schemeClr val="tx1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BE61F3-2745-486A-9B37-D1351783A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9734" y="647545"/>
            <a:ext cx="5639555" cy="1283892"/>
          </a:xfrm>
        </p:spPr>
        <p:txBody>
          <a:bodyPr rtlCol="0">
            <a:normAutofit/>
          </a:bodyPr>
          <a:lstStyle/>
          <a:p>
            <a:pPr algn="r" rtl="0"/>
            <a:r>
              <a:rPr lang="de-DE" sz="2200" dirty="0"/>
              <a:t>Was verdienst du während der Ausbildung?       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479956" y="2103120"/>
            <a:ext cx="3645243" cy="3333853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de-DE" dirty="0"/>
              <a:t>Ausbildungsjahr: 1.191€</a:t>
            </a:r>
          </a:p>
          <a:p>
            <a:pPr marL="342900" indent="-342900">
              <a:buAutoNum type="arabicPeriod"/>
            </a:pPr>
            <a:r>
              <a:rPr lang="de-DE" dirty="0"/>
              <a:t>Ausbildungsjahr: 1.252€</a:t>
            </a:r>
          </a:p>
          <a:p>
            <a:pPr marL="342900" indent="-342900">
              <a:buAutoNum type="arabicPeriod"/>
            </a:pPr>
            <a:r>
              <a:rPr lang="de-DE" dirty="0"/>
              <a:t>Ausbildungsjahr: 1.353€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1F473BA-DC39-638F-7EFF-51EE0225A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791" y="1810139"/>
            <a:ext cx="3804168" cy="380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7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56" y="642594"/>
            <a:ext cx="10347648" cy="1064908"/>
          </a:xfrm>
        </p:spPr>
        <p:txBody>
          <a:bodyPr>
            <a:noAutofit/>
          </a:bodyPr>
          <a:lstStyle/>
          <a:p>
            <a:r>
              <a:rPr lang="de-DE" sz="2800" dirty="0"/>
              <a:t>Deine Meinung: Könntest Du dir den Beruf für dich vorstellen?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4931" y="2103120"/>
            <a:ext cx="3855308" cy="3325615"/>
          </a:xfrm>
        </p:spPr>
        <p:txBody>
          <a:bodyPr>
            <a:noAutofit/>
          </a:bodyPr>
          <a:lstStyle/>
          <a:p>
            <a:r>
              <a:rPr lang="de-DE" sz="2200" dirty="0"/>
              <a:t>Ja aber gleichzeitig auch nein weil ich mit Kindern gut Arbeiten kann und es mir spaß macht aber ich kenne mich nicht so gut aus und kann nicht so </a:t>
            </a:r>
            <a:r>
              <a:rPr lang="de-DE" sz="2200"/>
              <a:t>halt Blut sehen.</a:t>
            </a:r>
            <a:endParaRPr lang="de-DE" sz="2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10AEF6D-FEA9-6019-A81F-FF48FF921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517" y="2200274"/>
            <a:ext cx="4124131" cy="309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5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AB763E74-B111-4F0A-990A-DC546EDB6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9261977-BEC4-4705-BB60-C4C0C7471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 useBgFill="1">
        <p:nvSpPr>
          <p:cNvPr id="15" name="Rechteck 14">
            <a:extLst>
              <a:ext uri="{FF2B5EF4-FFF2-40B4-BE49-F238E27FC236}">
                <a16:creationId xmlns:a16="http://schemas.microsoft.com/office/drawing/2014/main" id="{E61F1EFE-E608-4FCB-8DBB-12FA3AC1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43" y="643464"/>
            <a:ext cx="6909336" cy="557107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7" name="Rechteck 16">
            <a:extLst>
              <a:ext uri="{FF2B5EF4-FFF2-40B4-BE49-F238E27FC236}">
                <a16:creationId xmlns:a16="http://schemas.microsoft.com/office/drawing/2014/main" id="{4C7DD595-7EA3-45FF-B181-2B606353F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071" y="809244"/>
            <a:ext cx="6583680" cy="5239512"/>
          </a:xfrm>
          <a:prstGeom prst="rect">
            <a:avLst/>
          </a:prstGeom>
          <a:ln w="6350" cap="sq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0189" y="643464"/>
            <a:ext cx="2888344" cy="5571071"/>
          </a:xfrm>
        </p:spPr>
        <p:txBody>
          <a:bodyPr rtlCol="0">
            <a:normAutofit/>
          </a:bodyPr>
          <a:lstStyle/>
          <a:p>
            <a:r>
              <a:rPr lang="de-DE" sz="2800" u="sng" dirty="0">
                <a:solidFill>
                  <a:schemeClr val="bg1"/>
                </a:solidFill>
              </a:rPr>
              <a:t>Informationen Gesundheit.</a:t>
            </a:r>
            <a:br>
              <a:rPr lang="de-DE" sz="2800" dirty="0">
                <a:solidFill>
                  <a:srgbClr val="FFFFFF"/>
                </a:solidFill>
              </a:rPr>
            </a:br>
            <a:br>
              <a:rPr lang="de-DE" sz="2800" dirty="0">
                <a:solidFill>
                  <a:srgbClr val="FFFFFF"/>
                </a:solidFill>
              </a:rPr>
            </a:br>
            <a:br>
              <a:rPr lang="de-DE" sz="2800" dirty="0">
                <a:solidFill>
                  <a:srgbClr val="FFFFFF"/>
                </a:solidFill>
              </a:rPr>
            </a:br>
            <a:br>
              <a:rPr lang="de-DE" sz="2800" dirty="0">
                <a:solidFill>
                  <a:srgbClr val="FFFFFF"/>
                </a:solidFill>
              </a:rPr>
            </a:br>
            <a:br>
              <a:rPr lang="de-DE" sz="2800" dirty="0">
                <a:solidFill>
                  <a:srgbClr val="FFFFFF"/>
                </a:solidFill>
              </a:rPr>
            </a:br>
            <a:br>
              <a:rPr lang="de-DE" sz="2800" dirty="0">
                <a:solidFill>
                  <a:srgbClr val="FFFFFF"/>
                </a:solidFill>
              </a:rPr>
            </a:br>
            <a:br>
              <a:rPr lang="de-DE" sz="2800" dirty="0">
                <a:solidFill>
                  <a:srgbClr val="FFFFFF"/>
                </a:solidFill>
              </a:rPr>
            </a:br>
            <a:br>
              <a:rPr lang="de-DE" sz="2800" dirty="0">
                <a:solidFill>
                  <a:srgbClr val="FFFFFF"/>
                </a:solidFill>
              </a:rPr>
            </a:br>
            <a:endParaRPr lang="de-DE" sz="2800" dirty="0">
              <a:solidFill>
                <a:srgbClr val="FFFF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445910" y="3244645"/>
            <a:ext cx="3431458" cy="2790395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Das Thema Gesundheit eröffnet viele Anwendungsfelder.</a:t>
            </a:r>
          </a:p>
          <a:p>
            <a:r>
              <a:rPr lang="de-DE" dirty="0">
                <a:solidFill>
                  <a:schemeClr val="bg1"/>
                </a:solidFill>
              </a:rPr>
              <a:t>Die Psychologie rückt vor allem seelische Probleme sowie deren Erforschung und Behandlung in den Vordergrund.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812" y="1514484"/>
            <a:ext cx="5574197" cy="354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72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37">
            <a:extLst>
              <a:ext uri="{FF2B5EF4-FFF2-40B4-BE49-F238E27FC236}">
                <a16:creationId xmlns:a16="http://schemas.microsoft.com/office/drawing/2014/main" id="{861A0104-BF6E-465D-B05F-F41F69B36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61" name="Rectangle 39">
            <a:extLst>
              <a:ext uri="{FF2B5EF4-FFF2-40B4-BE49-F238E27FC236}">
                <a16:creationId xmlns:a16="http://schemas.microsoft.com/office/drawing/2014/main" id="{03B901C5-8FDC-42CF-AE02-104ECD0C2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2" name="Rectangle 41">
            <a:extLst>
              <a:ext uri="{FF2B5EF4-FFF2-40B4-BE49-F238E27FC236}">
                <a16:creationId xmlns:a16="http://schemas.microsoft.com/office/drawing/2014/main" id="{5F416BC6-45D9-42E2-812E-8642852FB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07194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43">
            <a:extLst>
              <a:ext uri="{FF2B5EF4-FFF2-40B4-BE49-F238E27FC236}">
                <a16:creationId xmlns:a16="http://schemas.microsoft.com/office/drawing/2014/main" id="{7D8FFABA-35FF-4824-A828-AF70682C1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082" y="407588"/>
            <a:ext cx="5532146" cy="6066184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5" name="Grafik 4" descr="Ein Bild, das Kleidung, Person, Im Haus, Dienstleistung enthält.&#10;&#10;Automatisch generierte Beschreibung"/>
          <p:cNvPicPr>
            <a:picLocks noChangeAspect="1"/>
          </p:cNvPicPr>
          <p:nvPr/>
        </p:nvPicPr>
        <p:blipFill rotWithShape="1">
          <a:blip r:embed="rId2"/>
          <a:srcRect l="22833" r="28473"/>
          <a:stretch/>
        </p:blipFill>
        <p:spPr>
          <a:xfrm rot="10800000" flipH="1" flipV="1">
            <a:off x="882713" y="913324"/>
            <a:ext cx="4572418" cy="5075816"/>
          </a:xfrm>
          <a:prstGeom prst="rect">
            <a:avLst/>
          </a:prstGeom>
        </p:spPr>
      </p:pic>
      <p:sp>
        <p:nvSpPr>
          <p:cNvPr id="64" name="Rectangle 45">
            <a:extLst>
              <a:ext uri="{FF2B5EF4-FFF2-40B4-BE49-F238E27FC236}">
                <a16:creationId xmlns:a16="http://schemas.microsoft.com/office/drawing/2014/main" id="{C36AA63B-9EE1-4A5A-ABD7-4BA42FEF4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2979" y="237744"/>
            <a:ext cx="5634325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D89016A-FD6A-409F-BD59-281B82AF3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9956" y="372498"/>
            <a:ext cx="5352593" cy="6113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err="1"/>
              <a:t>Berufe</a:t>
            </a:r>
            <a:r>
              <a:rPr lang="en-US" sz="4800" dirty="0"/>
              <a:t> </a:t>
            </a:r>
            <a:r>
              <a:rPr lang="en-US" sz="4800" dirty="0" err="1"/>
              <a:t>mit</a:t>
            </a:r>
            <a:r>
              <a:rPr lang="en-US" sz="4800" dirty="0"/>
              <a:t> Medizin.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46137" y="2538919"/>
            <a:ext cx="4602152" cy="3596880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Berufsfeld</a:t>
            </a:r>
            <a:r>
              <a:rPr lang="en-US" dirty="0"/>
              <a:t> </a:t>
            </a:r>
            <a:r>
              <a:rPr lang="en-US" dirty="0" err="1"/>
              <a:t>Berufe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    Medizin </a:t>
            </a:r>
            <a:r>
              <a:rPr lang="en-US" dirty="0" err="1"/>
              <a:t>geht</a:t>
            </a:r>
            <a:r>
              <a:rPr lang="en-US" dirty="0"/>
              <a:t> es um die </a:t>
            </a:r>
            <a:r>
              <a:rPr lang="en-US" dirty="0" err="1"/>
              <a:t>Durchführung</a:t>
            </a:r>
            <a:r>
              <a:rPr lang="en-US" dirty="0"/>
              <a:t> medizinischer </a:t>
            </a:r>
            <a:r>
              <a:rPr lang="en-US" dirty="0" err="1"/>
              <a:t>Untersuchungen</a:t>
            </a:r>
            <a:r>
              <a:rPr lang="en-US" dirty="0"/>
              <a:t> und </a:t>
            </a:r>
            <a:r>
              <a:rPr lang="en-US" dirty="0" err="1"/>
              <a:t>Behandlungen</a:t>
            </a:r>
            <a:r>
              <a:rPr lang="en-US" dirty="0"/>
              <a:t>, um die </a:t>
            </a:r>
            <a:r>
              <a:rPr lang="en-US" dirty="0" err="1"/>
              <a:t>Pflege</a:t>
            </a:r>
            <a:r>
              <a:rPr lang="en-US" dirty="0"/>
              <a:t>, </a:t>
            </a:r>
            <a:r>
              <a:rPr lang="en-US" dirty="0" err="1"/>
              <a:t>Beratung</a:t>
            </a:r>
            <a:r>
              <a:rPr lang="en-US" dirty="0"/>
              <a:t> und </a:t>
            </a:r>
            <a:r>
              <a:rPr lang="en-US" dirty="0" err="1"/>
              <a:t>Betreuung</a:t>
            </a:r>
            <a:r>
              <a:rPr lang="en-US" dirty="0"/>
              <a:t> von </a:t>
            </a:r>
            <a:r>
              <a:rPr lang="en-US" dirty="0" err="1"/>
              <a:t>Patienten</a:t>
            </a:r>
            <a:r>
              <a:rPr lang="en-US" dirty="0"/>
              <a:t> </a:t>
            </a:r>
          </a:p>
          <a:p>
            <a:pPr indent="-182880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err="1"/>
              <a:t>organisatrische</a:t>
            </a:r>
            <a:r>
              <a:rPr lang="en-US" dirty="0"/>
              <a:t> </a:t>
            </a:r>
            <a:r>
              <a:rPr lang="en-US" dirty="0" err="1"/>
              <a:t>Aufgaben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Gesundheitswesen</a:t>
            </a:r>
            <a:r>
              <a:rPr lang="en-US" dirty="0"/>
              <a:t>.</a:t>
            </a:r>
          </a:p>
          <a:p>
            <a:pPr indent="-182880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/>
              <a:t>Für </a:t>
            </a:r>
            <a:r>
              <a:rPr lang="en-US" dirty="0" err="1"/>
              <a:t>Ausbildungsberufe</a:t>
            </a:r>
            <a:r>
              <a:rPr lang="en-US" dirty="0"/>
              <a:t> in </a:t>
            </a:r>
            <a:r>
              <a:rPr lang="en-US" dirty="0" err="1"/>
              <a:t>diesem</a:t>
            </a:r>
            <a:r>
              <a:rPr lang="en-US" dirty="0"/>
              <a:t> </a:t>
            </a:r>
            <a:r>
              <a:rPr lang="en-US" dirty="0" err="1"/>
              <a:t>Berufsfeld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insbesondere</a:t>
            </a:r>
            <a:r>
              <a:rPr lang="en-US" dirty="0"/>
              <a:t> </a:t>
            </a:r>
            <a:r>
              <a:rPr lang="en-US" dirty="0" err="1"/>
              <a:t>folgende</a:t>
            </a:r>
            <a:r>
              <a:rPr lang="en-US" dirty="0"/>
              <a:t> Voraussetzungen.</a:t>
            </a:r>
          </a:p>
          <a:p>
            <a:pPr indent="-182880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/>
              <a:t>  Interesse an </a:t>
            </a:r>
            <a:r>
              <a:rPr lang="en-US" dirty="0" err="1"/>
              <a:t>praktischen</a:t>
            </a:r>
            <a:r>
              <a:rPr lang="en-US" dirty="0"/>
              <a:t>   </a:t>
            </a:r>
            <a:r>
              <a:rPr lang="en-US" dirty="0" err="1"/>
              <a:t>Tätigkeiten</a:t>
            </a:r>
            <a:r>
              <a:rPr lang="en-US" dirty="0"/>
              <a:t>.</a:t>
            </a:r>
          </a:p>
          <a:p>
            <a:pPr indent="-182880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/>
              <a:t>  </a:t>
            </a:r>
            <a:r>
              <a:rPr lang="en-US" dirty="0" err="1"/>
              <a:t>sorgfältiges</a:t>
            </a:r>
            <a:r>
              <a:rPr lang="en-US" dirty="0"/>
              <a:t> und  </a:t>
            </a:r>
            <a:r>
              <a:rPr lang="en-US" dirty="0" err="1"/>
              <a:t>Verantwortungsbewusstes</a:t>
            </a:r>
            <a:r>
              <a:rPr lang="en-US" dirty="0"/>
              <a:t>               </a:t>
            </a:r>
            <a:r>
              <a:rPr lang="en-US" dirty="0" err="1"/>
              <a:t>arbeiten</a:t>
            </a:r>
            <a:endParaRPr lang="en-US" dirty="0"/>
          </a:p>
          <a:p>
            <a:pPr indent="-182880">
              <a:lnSpc>
                <a:spcPct val="100000"/>
              </a:lnSpc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6" name="Bildplatzhalter 5" descr="Ein Bild, das Kleidung, Person, Im Haus, Dienstleistung enthält.&#10;&#10;Automatisch generierte Beschreibu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574" r="13574"/>
          <a:stretch>
            <a:fillRect/>
          </a:stretch>
        </p:blipFill>
        <p:spPr>
          <a:xfrm>
            <a:off x="1379161" y="-714723"/>
            <a:ext cx="61611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4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77015" y="642595"/>
            <a:ext cx="3468131" cy="667222"/>
          </a:xfrm>
        </p:spPr>
        <p:txBody>
          <a:bodyPr>
            <a:normAutofit fontScale="90000"/>
          </a:bodyPr>
          <a:lstStyle/>
          <a:p>
            <a:r>
              <a:rPr lang="de-DE" sz="4400" dirty="0"/>
              <a:t>Steckbrief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4931" y="2103120"/>
            <a:ext cx="3855308" cy="3325615"/>
          </a:xfrm>
        </p:spPr>
        <p:txBody>
          <a:bodyPr/>
          <a:lstStyle/>
          <a:p>
            <a:r>
              <a:rPr lang="de-DE" dirty="0"/>
              <a:t>Berufstyp: Ausbildungsberuf</a:t>
            </a:r>
          </a:p>
          <a:p>
            <a:r>
              <a:rPr lang="de-DE" dirty="0"/>
              <a:t>Ausbildungsart: Ausbildung an Pflegeschulen (bundesweit einheitlich geregelt).</a:t>
            </a:r>
          </a:p>
          <a:p>
            <a:r>
              <a:rPr lang="de-DE" dirty="0"/>
              <a:t>Ausbildungsdauer: 3-5 Jahre (Vollzeit/Teilzeit).</a:t>
            </a:r>
          </a:p>
          <a:p>
            <a:r>
              <a:rPr lang="de-DE" dirty="0"/>
              <a:t>Lernorte: Pflegeschule sowie Krankenhäuser, stationäre und ambulanten Pflegeeinrichtungen.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076" y="1683352"/>
            <a:ext cx="3745383" cy="37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8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>
            <a:extLst>
              <a:ext uri="{FF2B5EF4-FFF2-40B4-BE49-F238E27FC236}">
                <a16:creationId xmlns:a16="http://schemas.microsoft.com/office/drawing/2014/main" id="{2A4D183E-A455-400F-B558-5EF3C42F6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6EC6A0A-8EDD-4CAD-8301-B0613EFB6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2175" y="1005675"/>
            <a:ext cx="4800601" cy="4870174"/>
          </a:xfrm>
          <a:prstGeom prst="rect">
            <a:avLst/>
          </a:prstGeom>
          <a:solidFill>
            <a:schemeClr val="tx1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BE61F3-2745-486A-9B37-D1351783A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384" y="642594"/>
            <a:ext cx="4810815" cy="1371600"/>
          </a:xfrm>
        </p:spPr>
        <p:txBody>
          <a:bodyPr rtlCol="0">
            <a:normAutofit/>
          </a:bodyPr>
          <a:lstStyle/>
          <a:p>
            <a:pPr algn="r" rtl="0"/>
            <a:r>
              <a:rPr lang="de-DE" sz="2200" dirty="0"/>
              <a:t>Was machst du im diesem Beruf?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479956" y="2103120"/>
            <a:ext cx="3645243" cy="3333853"/>
          </a:xfrm>
        </p:spPr>
        <p:txBody>
          <a:bodyPr/>
          <a:lstStyle/>
          <a:p>
            <a:r>
              <a:rPr lang="de-DE" dirty="0"/>
              <a:t>pflegen und betreuen Säuglinge.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08" y="2120455"/>
            <a:ext cx="3968134" cy="264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8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AB763E74-B111-4F0A-990A-DC546EDB6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9261977-BEC4-4705-BB60-C4C0C7471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 useBgFill="1">
        <p:nvSpPr>
          <p:cNvPr id="15" name="Rechteck 14">
            <a:extLst>
              <a:ext uri="{FF2B5EF4-FFF2-40B4-BE49-F238E27FC236}">
                <a16:creationId xmlns:a16="http://schemas.microsoft.com/office/drawing/2014/main" id="{E61F1EFE-E608-4FCB-8DBB-12FA3AC1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43" y="643464"/>
            <a:ext cx="6909336" cy="557107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7" name="Rechteck 16">
            <a:extLst>
              <a:ext uri="{FF2B5EF4-FFF2-40B4-BE49-F238E27FC236}">
                <a16:creationId xmlns:a16="http://schemas.microsoft.com/office/drawing/2014/main" id="{4C7DD595-7EA3-45FF-B181-2B606353F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071" y="809244"/>
            <a:ext cx="6583680" cy="5239512"/>
          </a:xfrm>
          <a:prstGeom prst="rect">
            <a:avLst/>
          </a:prstGeom>
          <a:ln w="6350" cap="sq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0189" y="643464"/>
            <a:ext cx="2888344" cy="5571071"/>
          </a:xfrm>
        </p:spPr>
        <p:txBody>
          <a:bodyPr rtlCol="0">
            <a:normAutofit fontScale="90000"/>
          </a:bodyPr>
          <a:lstStyle/>
          <a:p>
            <a:br>
              <a:rPr lang="de-DE" sz="2800" dirty="0">
                <a:solidFill>
                  <a:srgbClr val="FFFFFF"/>
                </a:solidFill>
              </a:rPr>
            </a:br>
            <a:br>
              <a:rPr lang="de-DE" sz="2800" dirty="0">
                <a:solidFill>
                  <a:srgbClr val="FFFFFF"/>
                </a:solidFill>
              </a:rPr>
            </a:br>
            <a:r>
              <a:rPr lang="de-DE" sz="3100" dirty="0">
                <a:solidFill>
                  <a:srgbClr val="FFFFFF"/>
                </a:solidFill>
              </a:rPr>
              <a:t>Weitere Informationen</a:t>
            </a:r>
            <a:br>
              <a:rPr lang="de-DE" sz="1800" dirty="0">
                <a:solidFill>
                  <a:srgbClr val="FFFFFF"/>
                </a:solidFill>
              </a:rPr>
            </a:br>
            <a:br>
              <a:rPr lang="de-DE" sz="1800" dirty="0">
                <a:solidFill>
                  <a:srgbClr val="FFFFFF"/>
                </a:solidFill>
              </a:rPr>
            </a:br>
            <a:br>
              <a:rPr lang="de-DE" sz="1800" dirty="0">
                <a:solidFill>
                  <a:srgbClr val="FFFFFF"/>
                </a:solidFill>
              </a:rPr>
            </a:br>
            <a:br>
              <a:rPr lang="de-DE" sz="1800" dirty="0">
                <a:solidFill>
                  <a:srgbClr val="FFFFFF"/>
                </a:solidFill>
              </a:rPr>
            </a:br>
            <a:br>
              <a:rPr lang="de-DE" sz="1800" dirty="0">
                <a:solidFill>
                  <a:srgbClr val="FFFFFF"/>
                </a:solidFill>
              </a:rPr>
            </a:br>
            <a:br>
              <a:rPr lang="de-DE" sz="1800" dirty="0">
                <a:solidFill>
                  <a:srgbClr val="FFFFFF"/>
                </a:solidFill>
              </a:rPr>
            </a:br>
            <a:br>
              <a:rPr lang="de-DE" sz="1800" dirty="0">
                <a:solidFill>
                  <a:srgbClr val="FFFFFF"/>
                </a:solidFill>
              </a:rPr>
            </a:br>
            <a:br>
              <a:rPr lang="de-DE" sz="1800" dirty="0">
                <a:solidFill>
                  <a:srgbClr val="FFFFFF"/>
                </a:solidFill>
              </a:rPr>
            </a:br>
            <a:br>
              <a:rPr lang="de-DE" sz="1800" dirty="0">
                <a:solidFill>
                  <a:srgbClr val="FFFFFF"/>
                </a:solidFill>
              </a:rPr>
            </a:br>
            <a:br>
              <a:rPr lang="de-DE" sz="1800" dirty="0">
                <a:solidFill>
                  <a:srgbClr val="FFFFFF"/>
                </a:solidFill>
              </a:rPr>
            </a:br>
            <a:br>
              <a:rPr lang="de-DE" sz="1800" dirty="0">
                <a:solidFill>
                  <a:srgbClr val="FFFFFF"/>
                </a:solidFill>
              </a:rPr>
            </a:br>
            <a:br>
              <a:rPr lang="de-DE" sz="2800" dirty="0">
                <a:solidFill>
                  <a:srgbClr val="FFFFFF"/>
                </a:solidFill>
              </a:rPr>
            </a:br>
            <a:br>
              <a:rPr lang="de-DE" sz="2800" dirty="0">
                <a:solidFill>
                  <a:srgbClr val="FFFFFF"/>
                </a:solidFill>
              </a:rPr>
            </a:br>
            <a:br>
              <a:rPr lang="de-DE" sz="2800" dirty="0">
                <a:solidFill>
                  <a:srgbClr val="FFFFFF"/>
                </a:solidFill>
              </a:rPr>
            </a:br>
            <a:br>
              <a:rPr lang="de-DE" sz="2800" dirty="0">
                <a:solidFill>
                  <a:srgbClr val="FFFFFF"/>
                </a:solidFill>
              </a:rPr>
            </a:br>
            <a:br>
              <a:rPr lang="de-DE" sz="2800" dirty="0">
                <a:solidFill>
                  <a:srgbClr val="FFFFFF"/>
                </a:solidFill>
              </a:rPr>
            </a:br>
            <a:endParaRPr lang="de-DE" sz="2800" dirty="0">
              <a:solidFill>
                <a:srgbClr val="FFFF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445910" y="3244645"/>
            <a:ext cx="3431458" cy="2790395"/>
          </a:xfrm>
        </p:spPr>
        <p:txBody>
          <a:bodyPr>
            <a:normAutofit fontScale="85000" lnSpcReduction="20000"/>
          </a:bodyPr>
          <a:lstStyle/>
          <a:p>
            <a:r>
              <a:rPr lang="de-DE" sz="2600" dirty="0">
                <a:solidFill>
                  <a:schemeClr val="bg1"/>
                </a:solidFill>
              </a:rPr>
              <a:t>Nach ärztlichen Anweisungen führen sie pflegerische und bei Angst und Schmerzen oder regeln sie.</a:t>
            </a:r>
          </a:p>
          <a:p>
            <a:r>
              <a:rPr lang="de-DE" sz="2600" dirty="0">
                <a:solidFill>
                  <a:schemeClr val="bg1"/>
                </a:solidFill>
              </a:rPr>
              <a:t> medizinische Maßnahmen.</a:t>
            </a:r>
          </a:p>
          <a:p>
            <a:r>
              <a:rPr lang="de-DE" sz="2600" dirty="0">
                <a:solidFill>
                  <a:schemeClr val="bg1"/>
                </a:solidFill>
              </a:rPr>
              <a:t>Sie trösten die Kinder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835" y="1746291"/>
            <a:ext cx="5443338" cy="362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01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77015" y="642595"/>
            <a:ext cx="3468131" cy="667222"/>
          </a:xfrm>
        </p:spPr>
        <p:txBody>
          <a:bodyPr>
            <a:noAutofit/>
          </a:bodyPr>
          <a:lstStyle/>
          <a:p>
            <a:r>
              <a:rPr lang="de-DE" sz="2800" dirty="0"/>
              <a:t>Wo arbeitest du in diesem Beruf?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4931" y="2103120"/>
            <a:ext cx="3855308" cy="3325615"/>
          </a:xfrm>
        </p:spPr>
        <p:txBody>
          <a:bodyPr>
            <a:noAutofit/>
          </a:bodyPr>
          <a:lstStyle/>
          <a:p>
            <a:r>
              <a:rPr lang="de-DE" sz="2200" dirty="0"/>
              <a:t>In Krankenhäusern auf Stationen für Kinder, Jugendliche oder Säuglinge.</a:t>
            </a:r>
          </a:p>
          <a:p>
            <a:r>
              <a:rPr lang="de-DE" sz="2200" dirty="0"/>
              <a:t>In Kinderkliniken und Kinderheimen.</a:t>
            </a:r>
          </a:p>
          <a:p>
            <a:r>
              <a:rPr lang="de-DE" sz="2200" dirty="0"/>
              <a:t>In Facharztpraxen für Kinder und Jugendliche.</a:t>
            </a:r>
          </a:p>
          <a:p>
            <a:r>
              <a:rPr lang="de-DE" sz="2200" dirty="0"/>
              <a:t>bei ambulanten Pflegediensten.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8E115C7-DD77-B7E4-E1F1-09E5DADD0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441" y="2481943"/>
            <a:ext cx="4954912" cy="19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5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4384" y="642594"/>
            <a:ext cx="4810815" cy="1371600"/>
          </a:xfrm>
        </p:spPr>
        <p:txBody>
          <a:bodyPr>
            <a:normAutofit/>
          </a:bodyPr>
          <a:lstStyle/>
          <a:p>
            <a:r>
              <a:rPr lang="de-DE" sz="3000"/>
              <a:t>Welchen Schulabschluss brauchst du?</a:t>
            </a:r>
            <a:br>
              <a:rPr lang="de-DE" sz="3000"/>
            </a:br>
            <a:endParaRPr lang="de-DE" sz="3000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9BC3E364-5A48-4567-B65D-0880753EE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0B80BFB4-DA7E-4E98-BE01-534889F41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2175" y="1005675"/>
            <a:ext cx="4800601" cy="4870174"/>
          </a:xfrm>
          <a:prstGeom prst="rect">
            <a:avLst/>
          </a:prstGeom>
          <a:solidFill>
            <a:schemeClr val="tx1"/>
          </a:solidFill>
          <a:ln w="6350" cap="sq" cmpd="sng" algn="ctr">
            <a:noFill/>
            <a:prstDash val="solid"/>
            <a:miter lim="800000"/>
          </a:ln>
          <a:effectLst/>
        </p:spPr>
      </p:sp>
      <p:pic>
        <p:nvPicPr>
          <p:cNvPr id="7" name="Grafik 6" descr="Ein Bild, das Abschlussfeier, Studienabschluss, Barett, Talar enthält.&#10;&#10;Automatisch generierte Beschreibung">
            <a:extLst>
              <a:ext uri="{FF2B5EF4-FFF2-40B4-BE49-F238E27FC236}">
                <a16:creationId xmlns:a16="http://schemas.microsoft.com/office/drawing/2014/main" id="{F88E437B-2EA8-76B6-FF2B-F4B1708CD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515" y="1620459"/>
            <a:ext cx="4188221" cy="3643285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14384" y="2103120"/>
            <a:ext cx="4810816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r>
              <a:rPr lang="de-DE" dirty="0"/>
              <a:t>Für die Ausbildung </a:t>
            </a:r>
            <a:r>
              <a:rPr lang="de-DE" dirty="0" err="1"/>
              <a:t>i.d.R</a:t>
            </a:r>
            <a:r>
              <a:rPr lang="de-DE" dirty="0"/>
              <a:t> ein mittlerer Bildungsabschluss vorausgesetzt. </a:t>
            </a:r>
          </a:p>
          <a:p>
            <a:r>
              <a:rPr lang="de-DE" dirty="0"/>
              <a:t>Die Pflegeschulen wählen Bewerber/innen nach eigenen Kriterien aus.</a:t>
            </a:r>
          </a:p>
        </p:txBody>
      </p:sp>
    </p:spTree>
    <p:extLst>
      <p:ext uri="{BB962C8B-B14F-4D97-AF65-F5344CB8AC3E}">
        <p14:creationId xmlns:p14="http://schemas.microsoft.com/office/powerpoint/2010/main" val="318288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AB763E74-B111-4F0A-990A-DC546EDB6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9261977-BEC4-4705-BB60-C4C0C7471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 useBgFill="1">
        <p:nvSpPr>
          <p:cNvPr id="15" name="Rechteck 14">
            <a:extLst>
              <a:ext uri="{FF2B5EF4-FFF2-40B4-BE49-F238E27FC236}">
                <a16:creationId xmlns:a16="http://schemas.microsoft.com/office/drawing/2014/main" id="{E61F1EFE-E608-4FCB-8DBB-12FA3AC1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43" y="643464"/>
            <a:ext cx="6909336" cy="557107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7" name="Rechteck 16">
            <a:extLst>
              <a:ext uri="{FF2B5EF4-FFF2-40B4-BE49-F238E27FC236}">
                <a16:creationId xmlns:a16="http://schemas.microsoft.com/office/drawing/2014/main" id="{4C7DD595-7EA3-45FF-B181-2B606353F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071" y="809244"/>
            <a:ext cx="6583680" cy="5239512"/>
          </a:xfrm>
          <a:prstGeom prst="rect">
            <a:avLst/>
          </a:prstGeom>
          <a:ln w="6350" cap="sq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0189" y="643464"/>
            <a:ext cx="2888344" cy="5571071"/>
          </a:xfrm>
        </p:spPr>
        <p:txBody>
          <a:bodyPr rtlCol="0">
            <a:normAutofit fontScale="90000"/>
          </a:bodyPr>
          <a:lstStyle/>
          <a:p>
            <a:br>
              <a:rPr lang="de-DE" sz="2800" dirty="0">
                <a:solidFill>
                  <a:srgbClr val="FFFFFF"/>
                </a:solidFill>
              </a:rPr>
            </a:br>
            <a:br>
              <a:rPr lang="de-DE" sz="2800" dirty="0">
                <a:solidFill>
                  <a:srgbClr val="FFFFFF"/>
                </a:solidFill>
              </a:rPr>
            </a:br>
            <a:r>
              <a:rPr lang="de-DE" sz="3100" dirty="0">
                <a:solidFill>
                  <a:srgbClr val="FFFFFF"/>
                </a:solidFill>
              </a:rPr>
              <a:t>Welche Anforderungen hat der Beruf?</a:t>
            </a:r>
            <a:br>
              <a:rPr lang="de-DE" sz="1800" dirty="0">
                <a:solidFill>
                  <a:srgbClr val="FFFFFF"/>
                </a:solidFill>
              </a:rPr>
            </a:br>
            <a:br>
              <a:rPr lang="de-DE" sz="1800" dirty="0">
                <a:solidFill>
                  <a:srgbClr val="FFFFFF"/>
                </a:solidFill>
              </a:rPr>
            </a:br>
            <a:br>
              <a:rPr lang="de-DE" sz="1800" dirty="0">
                <a:solidFill>
                  <a:srgbClr val="FFFFFF"/>
                </a:solidFill>
              </a:rPr>
            </a:br>
            <a:br>
              <a:rPr lang="de-DE" sz="1800" dirty="0">
                <a:solidFill>
                  <a:srgbClr val="FFFFFF"/>
                </a:solidFill>
              </a:rPr>
            </a:br>
            <a:br>
              <a:rPr lang="de-DE" sz="1800" dirty="0">
                <a:solidFill>
                  <a:srgbClr val="FFFFFF"/>
                </a:solidFill>
              </a:rPr>
            </a:br>
            <a:br>
              <a:rPr lang="de-DE" sz="1800" dirty="0">
                <a:solidFill>
                  <a:srgbClr val="FFFFFF"/>
                </a:solidFill>
              </a:rPr>
            </a:br>
            <a:br>
              <a:rPr lang="de-DE" sz="1800" dirty="0">
                <a:solidFill>
                  <a:srgbClr val="FFFFFF"/>
                </a:solidFill>
              </a:rPr>
            </a:br>
            <a:br>
              <a:rPr lang="de-DE" sz="1800" dirty="0">
                <a:solidFill>
                  <a:srgbClr val="FFFFFF"/>
                </a:solidFill>
              </a:rPr>
            </a:br>
            <a:br>
              <a:rPr lang="de-DE" sz="1800" dirty="0">
                <a:solidFill>
                  <a:srgbClr val="FFFFFF"/>
                </a:solidFill>
              </a:rPr>
            </a:br>
            <a:br>
              <a:rPr lang="de-DE" sz="1800" dirty="0">
                <a:solidFill>
                  <a:srgbClr val="FFFFFF"/>
                </a:solidFill>
              </a:rPr>
            </a:br>
            <a:br>
              <a:rPr lang="de-DE" sz="1800" dirty="0">
                <a:solidFill>
                  <a:srgbClr val="FFFFFF"/>
                </a:solidFill>
              </a:rPr>
            </a:br>
            <a:br>
              <a:rPr lang="de-DE" sz="2800" dirty="0">
                <a:solidFill>
                  <a:srgbClr val="FFFFFF"/>
                </a:solidFill>
              </a:rPr>
            </a:br>
            <a:br>
              <a:rPr lang="de-DE" sz="2800" dirty="0">
                <a:solidFill>
                  <a:srgbClr val="FFFFFF"/>
                </a:solidFill>
              </a:rPr>
            </a:br>
            <a:br>
              <a:rPr lang="de-DE" sz="2800" dirty="0">
                <a:solidFill>
                  <a:srgbClr val="FFFFFF"/>
                </a:solidFill>
              </a:rPr>
            </a:br>
            <a:br>
              <a:rPr lang="de-DE" sz="2800" dirty="0">
                <a:solidFill>
                  <a:srgbClr val="FFFFFF"/>
                </a:solidFill>
              </a:rPr>
            </a:br>
            <a:br>
              <a:rPr lang="de-DE" sz="2800" dirty="0">
                <a:solidFill>
                  <a:srgbClr val="FFFFFF"/>
                </a:solidFill>
              </a:rPr>
            </a:br>
            <a:endParaRPr lang="de-DE" sz="2800" dirty="0">
              <a:solidFill>
                <a:srgbClr val="FFFF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66876" y="2338466"/>
            <a:ext cx="3710492" cy="3696575"/>
          </a:xfrm>
        </p:spPr>
        <p:txBody>
          <a:bodyPr>
            <a:normAutofit fontScale="77500" lnSpcReduction="20000"/>
          </a:bodyPr>
          <a:lstStyle/>
          <a:p>
            <a:r>
              <a:rPr lang="de-DE" sz="1900" dirty="0">
                <a:solidFill>
                  <a:schemeClr val="bg1"/>
                </a:solidFill>
              </a:rPr>
              <a:t>Einfühlungsvermögen und Kontaktfähigkeiten (z.B. im Umgang mit Patienten und Angehörigen).</a:t>
            </a:r>
          </a:p>
          <a:p>
            <a:r>
              <a:rPr lang="de-DE" sz="1900" dirty="0">
                <a:solidFill>
                  <a:schemeClr val="bg1"/>
                </a:solidFill>
              </a:rPr>
              <a:t>Sorgfalt und Verantwortungsbewusstsein (z.B. bei der Dokumentation von Pflegemaßnahmen).</a:t>
            </a:r>
          </a:p>
          <a:p>
            <a:r>
              <a:rPr lang="de-DE" sz="2100" dirty="0">
                <a:solidFill>
                  <a:schemeClr val="bg1"/>
                </a:solidFill>
              </a:rPr>
              <a:t>Psychische Stabilität (z.B. im Umgang mit schwer kranken oder sterbenden Patienten).</a:t>
            </a:r>
          </a:p>
          <a:p>
            <a:r>
              <a:rPr lang="de-DE" sz="2100" dirty="0">
                <a:solidFill>
                  <a:schemeClr val="bg1"/>
                </a:solidFill>
              </a:rPr>
              <a:t>Gute körperliche Konstitution (z.B. beim Umbetten von Patienten</a:t>
            </a:r>
            <a:r>
              <a:rPr lang="de-DE" dirty="0">
                <a:solidFill>
                  <a:schemeClr val="bg1"/>
                </a:solidFill>
              </a:rPr>
              <a:t>).</a:t>
            </a:r>
          </a:p>
          <a:p>
            <a:r>
              <a:rPr lang="de-DE" sz="2300" dirty="0">
                <a:solidFill>
                  <a:schemeClr val="bg1"/>
                </a:solidFill>
              </a:rPr>
              <a:t>Verschwiegenheit (z.B. beim Umgang mit Patienten).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0F13D46-3053-40F0-586C-A2D8CD65D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345" y="1413879"/>
            <a:ext cx="4598607" cy="40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11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C0DB4D-BE53-4100-8A0D-CEFB2E482820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 „Savon“ für Gärten</Template>
  <TotalTime>0</TotalTime>
  <Words>411</Words>
  <Application>Microsoft Macintosh PowerPoint</Application>
  <PresentationFormat>Breitbild</PresentationFormat>
  <Paragraphs>49</Paragraphs>
  <Slides>11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Savon</vt:lpstr>
      <vt:lpstr>Gesundheits- und Kinderkrankenpflegerin</vt:lpstr>
      <vt:lpstr>Informationen Gesundheit.        </vt:lpstr>
      <vt:lpstr>Berufe mit Medizin.</vt:lpstr>
      <vt:lpstr>Steckbrief</vt:lpstr>
      <vt:lpstr>Was machst du im diesem Beruf?</vt:lpstr>
      <vt:lpstr>  Weitere Informationen                </vt:lpstr>
      <vt:lpstr>Wo arbeitest du in diesem Beruf?</vt:lpstr>
      <vt:lpstr>Welchen Schulabschluss brauchst du? </vt:lpstr>
      <vt:lpstr>  Welche Anforderungen hat der Beruf?                </vt:lpstr>
      <vt:lpstr>Was verdienst du während der Ausbildung?        </vt:lpstr>
      <vt:lpstr>Deine Meinung: Könntest Du dir den Beruf für dich vorstellen?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2023-04-24T06:46:39Z</dcterms:created>
  <dcterms:modified xsi:type="dcterms:W3CDTF">2023-07-14T06:25:14Z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